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60"/>
  </p:notesMasterIdLst>
  <p:handoutMasterIdLst>
    <p:handoutMasterId r:id="rId61"/>
  </p:handoutMasterIdLst>
  <p:sldIdLst>
    <p:sldId id="851" r:id="rId7"/>
    <p:sldId id="852" r:id="rId8"/>
    <p:sldId id="860" r:id="rId9"/>
    <p:sldId id="920" r:id="rId10"/>
    <p:sldId id="924" r:id="rId11"/>
    <p:sldId id="925" r:id="rId12"/>
    <p:sldId id="926" r:id="rId13"/>
    <p:sldId id="919" r:id="rId14"/>
    <p:sldId id="971" r:id="rId15"/>
    <p:sldId id="992" r:id="rId16"/>
    <p:sldId id="932" r:id="rId17"/>
    <p:sldId id="993" r:id="rId18"/>
    <p:sldId id="933" r:id="rId19"/>
    <p:sldId id="988" r:id="rId20"/>
    <p:sldId id="991" r:id="rId21"/>
    <p:sldId id="974" r:id="rId22"/>
    <p:sldId id="972" r:id="rId23"/>
    <p:sldId id="975" r:id="rId24"/>
    <p:sldId id="995" r:id="rId25"/>
    <p:sldId id="987" r:id="rId26"/>
    <p:sldId id="996" r:id="rId27"/>
    <p:sldId id="983" r:id="rId28"/>
    <p:sldId id="984" r:id="rId29"/>
    <p:sldId id="985" r:id="rId30"/>
    <p:sldId id="980" r:id="rId31"/>
    <p:sldId id="986" r:id="rId32"/>
    <p:sldId id="981" r:id="rId33"/>
    <p:sldId id="982" r:id="rId34"/>
    <p:sldId id="876" r:id="rId35"/>
    <p:sldId id="960" r:id="rId36"/>
    <p:sldId id="961" r:id="rId37"/>
    <p:sldId id="962" r:id="rId38"/>
    <p:sldId id="963" r:id="rId39"/>
    <p:sldId id="964" r:id="rId40"/>
    <p:sldId id="965" r:id="rId41"/>
    <p:sldId id="966" r:id="rId42"/>
    <p:sldId id="940" r:id="rId43"/>
    <p:sldId id="903" r:id="rId44"/>
    <p:sldId id="947" r:id="rId45"/>
    <p:sldId id="977" r:id="rId46"/>
    <p:sldId id="955" r:id="rId47"/>
    <p:sldId id="935" r:id="rId48"/>
    <p:sldId id="957" r:id="rId49"/>
    <p:sldId id="958" r:id="rId50"/>
    <p:sldId id="959" r:id="rId51"/>
    <p:sldId id="954" r:id="rId52"/>
    <p:sldId id="950" r:id="rId53"/>
    <p:sldId id="969" r:id="rId54"/>
    <p:sldId id="970" r:id="rId55"/>
    <p:sldId id="948" r:id="rId56"/>
    <p:sldId id="952" r:id="rId57"/>
    <p:sldId id="951" r:id="rId58"/>
    <p:sldId id="953" r:id="rId59"/>
  </p:sldIdLst>
  <p:sldSz cx="9144000" cy="6858000" type="screen4x3"/>
  <p:notesSz cx="9856788" cy="6797675"/>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C60C30"/>
    <a:srgbClr val="D9D9D9"/>
    <a:srgbClr val="C00C30"/>
    <a:srgbClr val="C03A0C"/>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50" autoAdjust="0"/>
    <p:restoredTop sz="86431" autoAdjust="0"/>
  </p:normalViewPr>
  <p:slideViewPr>
    <p:cSldViewPr snapToGrid="0" snapToObjects="1" showGuides="1">
      <p:cViewPr>
        <p:scale>
          <a:sx n="100" d="100"/>
          <a:sy n="100" d="100"/>
        </p:scale>
        <p:origin x="-824" y="-72"/>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Channel Prioritizing By-Batch </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 Channel Go-live</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Impacts &amp; Regression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BF016E1C-2150-4A34-B21A-7FCC620067CB}" type="presOf" srcId="{797350B1-DEBB-441F-93ED-F2BD57F989B1}" destId="{BDA49809-6523-431F-A91A-40C1BE715B57}" srcOrd="0" destOrd="0" presId="urn:microsoft.com/office/officeart/2008/layout/VerticalCurvedList"/>
    <dgm:cxn modelId="{FB504CA8-C7CF-4F5E-A3E3-F7214759F0D5}" type="presOf" srcId="{4866FC05-64BA-4ABE-A6BD-DA0BAB67142B}" destId="{03C9CC86-1A36-4B36-9D1D-8FBF5936D569}"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1B5A6272-BB5C-4C3D-AA51-8F01ECD4031F}" type="presOf" srcId="{7822CA35-7BED-4B7C-80BC-1BD0BE9DC0A6}" destId="{E8E70B93-090A-4877-9FC0-88C3BF93EC8A}"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6FEE26D1-2571-47D3-A6DD-4EF70339AEF6}" srcId="{65DB3F53-4DBA-4514-B8A3-E949ADAFC606}" destId="{762CE8C4-3846-4D17-A79A-564FF5F670B3}" srcOrd="0" destOrd="0" parTransId="{27AEF343-7FFD-45BF-9EF0-FE5137626A05}" sibTransId="{797350B1-DEBB-441F-93ED-F2BD57F989B1}"/>
    <dgm:cxn modelId="{DF18F490-4B20-477F-8BF4-63F5494AC237}" type="presOf" srcId="{65DB3F53-4DBA-4514-B8A3-E949ADAFC606}" destId="{6FFD8455-7092-469B-BEB5-8B9911BF3AE8}" srcOrd="0" destOrd="0" presId="urn:microsoft.com/office/officeart/2008/layout/VerticalCurvedList"/>
    <dgm:cxn modelId="{A61433B3-9991-40A1-AD00-05D60DE797BC}" type="presOf" srcId="{762CE8C4-3846-4D17-A79A-564FF5F670B3}" destId="{CE7664BC-2AC0-4C6F-A4CC-43BB27DB9268}" srcOrd="0" destOrd="0" presId="urn:microsoft.com/office/officeart/2008/layout/VerticalCurvedList"/>
    <dgm:cxn modelId="{25ACF45B-22E2-4FF7-856B-B3EA0EAF48C3}" type="presOf" srcId="{35966012-F97E-4024-B8E6-1478E2230328}" destId="{BEDA1B18-0F5D-4AA4-A49D-929BC54580A2}" srcOrd="0" destOrd="0" presId="urn:microsoft.com/office/officeart/2008/layout/VerticalCurvedList"/>
    <dgm:cxn modelId="{9F2ECF5A-5B90-49EA-A982-D890C5CCAD1A}" type="presParOf" srcId="{6FFD8455-7092-469B-BEB5-8B9911BF3AE8}" destId="{2F4917E6-B6C5-4F59-96C7-40EA60153CD5}" srcOrd="0" destOrd="0" presId="urn:microsoft.com/office/officeart/2008/layout/VerticalCurvedList"/>
    <dgm:cxn modelId="{EAB48F47-2EFC-4B1A-AAE3-34C0255A14E1}" type="presParOf" srcId="{2F4917E6-B6C5-4F59-96C7-40EA60153CD5}" destId="{49827C27-E75B-4286-AFBB-B30425A1DC9A}" srcOrd="0" destOrd="0" presId="urn:microsoft.com/office/officeart/2008/layout/VerticalCurvedList"/>
    <dgm:cxn modelId="{FC0BC712-6488-4802-AE4D-9E75B601C09A}" type="presParOf" srcId="{49827C27-E75B-4286-AFBB-B30425A1DC9A}" destId="{41B333CD-F491-46DC-A9B6-E514357694BC}" srcOrd="0" destOrd="0" presId="urn:microsoft.com/office/officeart/2008/layout/VerticalCurvedList"/>
    <dgm:cxn modelId="{B48D1DE6-E18B-4F9E-B060-911B91F02B7E}" type="presParOf" srcId="{49827C27-E75B-4286-AFBB-B30425A1DC9A}" destId="{BDA49809-6523-431F-A91A-40C1BE715B57}" srcOrd="1" destOrd="0" presId="urn:microsoft.com/office/officeart/2008/layout/VerticalCurvedList"/>
    <dgm:cxn modelId="{7FE0A028-DD39-46EF-BC62-912D6FCC3AEF}" type="presParOf" srcId="{49827C27-E75B-4286-AFBB-B30425A1DC9A}" destId="{8CAC7483-38AF-449F-B089-B260C73BFC9A}" srcOrd="2" destOrd="0" presId="urn:microsoft.com/office/officeart/2008/layout/VerticalCurvedList"/>
    <dgm:cxn modelId="{4E4E7F2E-C434-47F8-8BFD-2047DEEF7FF6}" type="presParOf" srcId="{49827C27-E75B-4286-AFBB-B30425A1DC9A}" destId="{AA20E0A2-45FD-4B2C-A890-2C7BF230FC3E}" srcOrd="3" destOrd="0" presId="urn:microsoft.com/office/officeart/2008/layout/VerticalCurvedList"/>
    <dgm:cxn modelId="{E71D4C8E-0029-4A81-B49D-00CFECB8980E}" type="presParOf" srcId="{2F4917E6-B6C5-4F59-96C7-40EA60153CD5}" destId="{CE7664BC-2AC0-4C6F-A4CC-43BB27DB9268}" srcOrd="1" destOrd="0" presId="urn:microsoft.com/office/officeart/2008/layout/VerticalCurvedList"/>
    <dgm:cxn modelId="{56F12D81-A587-4515-B7FE-ACF186630B16}" type="presParOf" srcId="{2F4917E6-B6C5-4F59-96C7-40EA60153CD5}" destId="{64A483F8-6A1A-44AE-B82F-AC593BFD5E25}" srcOrd="2" destOrd="0" presId="urn:microsoft.com/office/officeart/2008/layout/VerticalCurvedList"/>
    <dgm:cxn modelId="{488BDDE7-0EC8-43BF-981B-B63BD1EF8C95}" type="presParOf" srcId="{64A483F8-6A1A-44AE-B82F-AC593BFD5E25}" destId="{0FB5BD0F-3849-437E-A7CF-D52DFF4BDFB9}" srcOrd="0" destOrd="0" presId="urn:microsoft.com/office/officeart/2008/layout/VerticalCurvedList"/>
    <dgm:cxn modelId="{AA2EA0BD-8B57-42F2-B450-5E972E37D6FB}" type="presParOf" srcId="{2F4917E6-B6C5-4F59-96C7-40EA60153CD5}" destId="{E8E70B93-090A-4877-9FC0-88C3BF93EC8A}" srcOrd="3" destOrd="0" presId="urn:microsoft.com/office/officeart/2008/layout/VerticalCurvedList"/>
    <dgm:cxn modelId="{0A702D59-E873-48DE-8869-59F0635DBCE9}" type="presParOf" srcId="{2F4917E6-B6C5-4F59-96C7-40EA60153CD5}" destId="{682764E6-AD4E-4D60-BB3B-A93A6105E7B0}" srcOrd="4" destOrd="0" presId="urn:microsoft.com/office/officeart/2008/layout/VerticalCurvedList"/>
    <dgm:cxn modelId="{46967873-F05F-48D2-9D74-6BD648B2F396}" type="presParOf" srcId="{682764E6-AD4E-4D60-BB3B-A93A6105E7B0}" destId="{40620CEF-5DDD-4481-B556-3F787E71DA70}" srcOrd="0" destOrd="0" presId="urn:microsoft.com/office/officeart/2008/layout/VerticalCurvedList"/>
    <dgm:cxn modelId="{2E07D175-AAB0-4DA0-B585-84D055D8B1B9}" type="presParOf" srcId="{2F4917E6-B6C5-4F59-96C7-40EA60153CD5}" destId="{03C9CC86-1A36-4B36-9D1D-8FBF5936D569}" srcOrd="5" destOrd="0" presId="urn:microsoft.com/office/officeart/2008/layout/VerticalCurvedList"/>
    <dgm:cxn modelId="{33BC80D3-8CDA-4D51-B3F1-1EACB502AD06}" type="presParOf" srcId="{2F4917E6-B6C5-4F59-96C7-40EA60153CD5}" destId="{D33196F0-7A86-4F08-9050-CE2740206703}" srcOrd="6" destOrd="0" presId="urn:microsoft.com/office/officeart/2008/layout/VerticalCurvedList"/>
    <dgm:cxn modelId="{1EEA5B83-27C1-4898-A190-B4BD4C7BCCD4}" type="presParOf" srcId="{D33196F0-7A86-4F08-9050-CE2740206703}" destId="{F8EE2EE6-E611-4509-98BE-05251B219DA8}" srcOrd="0" destOrd="0" presId="urn:microsoft.com/office/officeart/2008/layout/VerticalCurvedList"/>
    <dgm:cxn modelId="{8312345C-B5EE-4170-89C4-59BEA5DC2016}" type="presParOf" srcId="{2F4917E6-B6C5-4F59-96C7-40EA60153CD5}" destId="{BEDA1B18-0F5D-4AA4-A49D-929BC54580A2}" srcOrd="7" destOrd="0" presId="urn:microsoft.com/office/officeart/2008/layout/VerticalCurvedList"/>
    <dgm:cxn modelId="{D8A2E801-B18B-4FAA-91A7-062B6DF2DE7F}" type="presParOf" srcId="{2F4917E6-B6C5-4F59-96C7-40EA60153CD5}" destId="{87C514B7-7B97-4E60-B23D-9BA1BE322AD3}" srcOrd="8" destOrd="0" presId="urn:microsoft.com/office/officeart/2008/layout/VerticalCurvedList"/>
    <dgm:cxn modelId="{0160366A-BB7C-4895-BBBA-8C455A84FCA0}"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1C72A-9584-4CD6-AD2A-FB1DE302D2A1}"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GB"/>
        </a:p>
      </dgm:t>
    </dgm:pt>
    <dgm:pt modelId="{34BC8884-1AE7-4971-9DA6-19A20A9CD567}">
      <dgm:prSet phldrT="[Text]"/>
      <dgm:spPr/>
      <dgm:t>
        <a:bodyPr/>
        <a:lstStyle/>
        <a:p>
          <a:r>
            <a:rPr lang="en-US" dirty="0" smtClean="0"/>
            <a:t>Regression Test Cycle I</a:t>
          </a:r>
          <a:endParaRPr lang="en-GB" dirty="0"/>
        </a:p>
      </dgm:t>
    </dgm:pt>
    <dgm:pt modelId="{B0655CD8-6B3B-40B0-B2D2-294D0A62C462}" type="parTrans" cxnId="{3ED8F2E5-8C7D-4CC2-89CA-AE72C6852B8F}">
      <dgm:prSet/>
      <dgm:spPr/>
      <dgm:t>
        <a:bodyPr/>
        <a:lstStyle/>
        <a:p>
          <a:endParaRPr lang="en-GB"/>
        </a:p>
      </dgm:t>
    </dgm:pt>
    <dgm:pt modelId="{A87AA2B9-AE82-4E4A-A71F-999BE2CFDDFC}" type="sibTrans" cxnId="{3ED8F2E5-8C7D-4CC2-89CA-AE72C6852B8F}">
      <dgm:prSet/>
      <dgm:spPr/>
      <dgm:t>
        <a:bodyPr/>
        <a:lstStyle/>
        <a:p>
          <a:endParaRPr lang="en-GB"/>
        </a:p>
      </dgm:t>
    </dgm:pt>
    <dgm:pt modelId="{9F32F55E-9884-49C5-A7D0-B00122B56569}">
      <dgm:prSet phldrT="[Text]"/>
      <dgm:spPr/>
      <dgm:t>
        <a:bodyPr/>
        <a:lstStyle/>
        <a:p>
          <a:r>
            <a:rPr lang="en-GB" dirty="0" smtClean="0"/>
            <a:t>End-to-end Integration Points and/or</a:t>
          </a:r>
          <a:endParaRPr lang="en-GB" dirty="0"/>
        </a:p>
      </dgm:t>
    </dgm:pt>
    <dgm:pt modelId="{948DBFD2-7374-4C30-B0DE-C467521CD3C0}" type="parTrans" cxnId="{854F458D-8E4D-4E50-959D-F8567C0690E3}">
      <dgm:prSet/>
      <dgm:spPr/>
      <dgm:t>
        <a:bodyPr/>
        <a:lstStyle/>
        <a:p>
          <a:endParaRPr lang="en-GB"/>
        </a:p>
      </dgm:t>
    </dgm:pt>
    <dgm:pt modelId="{81DBD829-FCFB-4B40-A261-0394A4AB9CF9}" type="sibTrans" cxnId="{854F458D-8E4D-4E50-959D-F8567C0690E3}">
      <dgm:prSet/>
      <dgm:spPr/>
      <dgm:t>
        <a:bodyPr/>
        <a:lstStyle/>
        <a:p>
          <a:endParaRPr lang="en-GB"/>
        </a:p>
      </dgm:t>
    </dgm:pt>
    <dgm:pt modelId="{944EF0C4-F827-42B1-AFF5-56B065E410A2}">
      <dgm:prSet phldrT="[Text]"/>
      <dgm:spPr/>
      <dgm:t>
        <a:bodyPr/>
        <a:lstStyle/>
        <a:p>
          <a:r>
            <a:rPr lang="en-GB" dirty="0" smtClean="0"/>
            <a:t>Impacted Integration Points and/or</a:t>
          </a:r>
          <a:endParaRPr lang="en-GB" dirty="0"/>
        </a:p>
      </dgm:t>
    </dgm:pt>
    <dgm:pt modelId="{F3539AE3-22F2-4CC3-A90C-D1B4A1597A05}" type="parTrans" cxnId="{81405A8C-9FA8-4364-8845-F737F17C452C}">
      <dgm:prSet/>
      <dgm:spPr/>
      <dgm:t>
        <a:bodyPr/>
        <a:lstStyle/>
        <a:p>
          <a:endParaRPr lang="en-GB"/>
        </a:p>
      </dgm:t>
    </dgm:pt>
    <dgm:pt modelId="{4FEC0D9D-D7DF-4C9C-B8D0-AD3CFFED01A4}" type="sibTrans" cxnId="{81405A8C-9FA8-4364-8845-F737F17C452C}">
      <dgm:prSet/>
      <dgm:spPr/>
      <dgm:t>
        <a:bodyPr/>
        <a:lstStyle/>
        <a:p>
          <a:endParaRPr lang="en-GB"/>
        </a:p>
      </dgm:t>
    </dgm:pt>
    <dgm:pt modelId="{F18319E0-95EF-44FC-9DB7-D9AD7A27F023}">
      <dgm:prSet phldrT="[Text]"/>
      <dgm:spPr/>
      <dgm:t>
        <a:bodyPr/>
        <a:lstStyle/>
        <a:p>
          <a:r>
            <a:rPr lang="en-US" dirty="0" smtClean="0"/>
            <a:t>Regression Test Cycle II</a:t>
          </a:r>
          <a:endParaRPr lang="en-GB" dirty="0"/>
        </a:p>
      </dgm:t>
    </dgm:pt>
    <dgm:pt modelId="{66A8F0C7-0125-481D-9C39-B99EA4CD81B0}" type="parTrans" cxnId="{9F2D0A06-91E8-465B-A823-514E7934AFC2}">
      <dgm:prSet/>
      <dgm:spPr/>
      <dgm:t>
        <a:bodyPr/>
        <a:lstStyle/>
        <a:p>
          <a:endParaRPr lang="en-GB"/>
        </a:p>
      </dgm:t>
    </dgm:pt>
    <dgm:pt modelId="{6AFFC8D4-5B6F-4A9C-A518-1E4EAF040974}" type="sibTrans" cxnId="{9F2D0A06-91E8-465B-A823-514E7934AFC2}">
      <dgm:prSet/>
      <dgm:spPr/>
      <dgm:t>
        <a:bodyPr/>
        <a:lstStyle/>
        <a:p>
          <a:endParaRPr lang="en-GB"/>
        </a:p>
      </dgm:t>
    </dgm:pt>
    <dgm:pt modelId="{8B992F02-3C55-454C-8632-94C21DDA5513}">
      <dgm:prSet phldrT="[Text]"/>
      <dgm:spPr/>
      <dgm:t>
        <a:bodyPr/>
        <a:lstStyle/>
        <a:p>
          <a:r>
            <a:rPr lang="en-GB" dirty="0" smtClean="0"/>
            <a:t>End-to-end Integration Points and/or</a:t>
          </a:r>
          <a:endParaRPr lang="en-GB" dirty="0"/>
        </a:p>
      </dgm:t>
    </dgm:pt>
    <dgm:pt modelId="{6D7EF79A-9017-4E8F-A358-EBF070B74E74}" type="parTrans" cxnId="{63E15E9A-83AA-431E-8400-597CEE9BB361}">
      <dgm:prSet/>
      <dgm:spPr/>
      <dgm:t>
        <a:bodyPr/>
        <a:lstStyle/>
        <a:p>
          <a:endParaRPr lang="en-GB"/>
        </a:p>
      </dgm:t>
    </dgm:pt>
    <dgm:pt modelId="{65C927BE-9B5D-4B23-B774-6E7AE6E38DF0}" type="sibTrans" cxnId="{63E15E9A-83AA-431E-8400-597CEE9BB361}">
      <dgm:prSet/>
      <dgm:spPr/>
      <dgm:t>
        <a:bodyPr/>
        <a:lstStyle/>
        <a:p>
          <a:endParaRPr lang="en-GB"/>
        </a:p>
      </dgm:t>
    </dgm:pt>
    <dgm:pt modelId="{9E9FD7E8-4F0E-4C4D-B7BD-150668170102}">
      <dgm:prSet phldrT="[Text]"/>
      <dgm:spPr/>
      <dgm:t>
        <a:bodyPr/>
        <a:lstStyle/>
        <a:p>
          <a:r>
            <a:rPr lang="en-US" dirty="0" smtClean="0"/>
            <a:t>Regression Test Cycle III</a:t>
          </a:r>
        </a:p>
        <a:p>
          <a:r>
            <a:rPr lang="en-US" dirty="0" smtClean="0"/>
            <a:t>And so on…</a:t>
          </a:r>
          <a:endParaRPr lang="en-GB" dirty="0"/>
        </a:p>
      </dgm:t>
    </dgm:pt>
    <dgm:pt modelId="{00568866-6149-47D1-99A0-97EC602C75E3}" type="parTrans" cxnId="{07454DC3-2537-4847-9FC4-3BBD0BAD598C}">
      <dgm:prSet/>
      <dgm:spPr/>
      <dgm:t>
        <a:bodyPr/>
        <a:lstStyle/>
        <a:p>
          <a:endParaRPr lang="en-GB"/>
        </a:p>
      </dgm:t>
    </dgm:pt>
    <dgm:pt modelId="{024604AC-01CF-4A2E-8BB0-3280BF59B9FA}" type="sibTrans" cxnId="{07454DC3-2537-4847-9FC4-3BBD0BAD598C}">
      <dgm:prSet/>
      <dgm:spPr/>
      <dgm:t>
        <a:bodyPr/>
        <a:lstStyle/>
        <a:p>
          <a:endParaRPr lang="en-GB"/>
        </a:p>
      </dgm:t>
    </dgm:pt>
    <dgm:pt modelId="{6CF8B925-1B03-4707-ADA4-8F402379E68E}">
      <dgm:prSet phldrT="[Text]"/>
      <dgm:spPr/>
      <dgm:t>
        <a:bodyPr/>
        <a:lstStyle/>
        <a:p>
          <a:r>
            <a:rPr lang="en-US" altLang="zh-CN" dirty="0" smtClean="0"/>
            <a:t>Additional Bug</a:t>
          </a:r>
          <a:r>
            <a:rPr lang="en-GB" altLang="zh-CN" dirty="0" smtClean="0"/>
            <a:t> Fixes</a:t>
          </a:r>
          <a:endParaRPr lang="en-GB" dirty="0"/>
        </a:p>
      </dgm:t>
    </dgm:pt>
    <dgm:pt modelId="{DB47D9FC-C6C1-4AEE-9BB7-56DCAFE57C7E}" type="parTrans" cxnId="{64B46B38-7196-4346-AABC-61C642FD99AB}">
      <dgm:prSet/>
      <dgm:spPr/>
      <dgm:t>
        <a:bodyPr/>
        <a:lstStyle/>
        <a:p>
          <a:endParaRPr lang="en-GB"/>
        </a:p>
      </dgm:t>
    </dgm:pt>
    <dgm:pt modelId="{73D9E753-6192-4455-9878-17DEE8CFE14A}" type="sibTrans" cxnId="{64B46B38-7196-4346-AABC-61C642FD99AB}">
      <dgm:prSet/>
      <dgm:spPr/>
      <dgm:t>
        <a:bodyPr/>
        <a:lstStyle/>
        <a:p>
          <a:endParaRPr lang="en-GB"/>
        </a:p>
      </dgm:t>
    </dgm:pt>
    <dgm:pt modelId="{E7FC0815-B245-4260-9B4F-3EA6FD755AFB}">
      <dgm:prSet phldrT="[Text]"/>
      <dgm:spPr/>
      <dgm:t>
        <a:bodyPr/>
        <a:lstStyle/>
        <a:p>
          <a:r>
            <a:rPr lang="en-US" dirty="0" smtClean="0"/>
            <a:t>And so on…</a:t>
          </a:r>
          <a:endParaRPr lang="en-GB" dirty="0"/>
        </a:p>
      </dgm:t>
    </dgm:pt>
    <dgm:pt modelId="{F0BA4B04-CA39-46F1-8FAC-6490ED39C656}" type="parTrans" cxnId="{763BF3BB-E7A8-405E-B640-84CE0DA1B6FF}">
      <dgm:prSet/>
      <dgm:spPr/>
      <dgm:t>
        <a:bodyPr/>
        <a:lstStyle/>
        <a:p>
          <a:endParaRPr lang="en-GB"/>
        </a:p>
      </dgm:t>
    </dgm:pt>
    <dgm:pt modelId="{ED4DF6BA-98C8-4960-A706-E1B34066AD45}" type="sibTrans" cxnId="{763BF3BB-E7A8-405E-B640-84CE0DA1B6FF}">
      <dgm:prSet/>
      <dgm:spPr/>
      <dgm:t>
        <a:bodyPr/>
        <a:lstStyle/>
        <a:p>
          <a:endParaRPr lang="en-GB"/>
        </a:p>
      </dgm:t>
    </dgm:pt>
    <dgm:pt modelId="{72A20941-16F0-4503-A066-478BF57EE2EA}">
      <dgm:prSet phldrT="[Text]"/>
      <dgm:spPr/>
      <dgm:t>
        <a:bodyPr/>
        <a:lstStyle/>
        <a:p>
          <a:r>
            <a:rPr lang="en-GB" dirty="0" smtClean="0"/>
            <a:t>MQ New Features and/or</a:t>
          </a:r>
          <a:endParaRPr lang="en-GB" dirty="0"/>
        </a:p>
      </dgm:t>
    </dgm:pt>
    <dgm:pt modelId="{F8C5A9F8-00C2-4DC0-B2FB-0CD1109E7683}" type="parTrans" cxnId="{D47EFE72-CD79-4F4B-AC41-2094C4FE64EF}">
      <dgm:prSet/>
      <dgm:spPr/>
      <dgm:t>
        <a:bodyPr/>
        <a:lstStyle/>
        <a:p>
          <a:endParaRPr lang="en-GB"/>
        </a:p>
      </dgm:t>
    </dgm:pt>
    <dgm:pt modelId="{B261118A-CF1D-4343-83D8-4B806CAB6AA5}" type="sibTrans" cxnId="{D47EFE72-CD79-4F4B-AC41-2094C4FE64EF}">
      <dgm:prSet/>
      <dgm:spPr/>
      <dgm:t>
        <a:bodyPr/>
        <a:lstStyle/>
        <a:p>
          <a:endParaRPr lang="en-GB"/>
        </a:p>
      </dgm:t>
    </dgm:pt>
    <dgm:pt modelId="{7D8B4056-9002-492C-8A2B-A4FC1BA18282}">
      <dgm:prSet phldrT="[Text]"/>
      <dgm:spPr/>
      <dgm:t>
        <a:bodyPr/>
        <a:lstStyle/>
        <a:p>
          <a:r>
            <a:rPr lang="en-GB" dirty="0" smtClean="0"/>
            <a:t>Application Enhancements</a:t>
          </a:r>
          <a:endParaRPr lang="en-GB" dirty="0"/>
        </a:p>
      </dgm:t>
    </dgm:pt>
    <dgm:pt modelId="{E98DAD69-843A-463F-98F0-1E0F93FB320E}" type="parTrans" cxnId="{C341AF60-ACBA-4DA1-85C6-12CDD6CAF544}">
      <dgm:prSet/>
      <dgm:spPr/>
      <dgm:t>
        <a:bodyPr/>
        <a:lstStyle/>
        <a:p>
          <a:endParaRPr lang="en-GB"/>
        </a:p>
      </dgm:t>
    </dgm:pt>
    <dgm:pt modelId="{362DE708-B876-438C-AFDB-D580B9FED6D9}" type="sibTrans" cxnId="{C341AF60-ACBA-4DA1-85C6-12CDD6CAF544}">
      <dgm:prSet/>
      <dgm:spPr/>
      <dgm:t>
        <a:bodyPr/>
        <a:lstStyle/>
        <a:p>
          <a:endParaRPr lang="en-GB"/>
        </a:p>
      </dgm:t>
    </dgm:pt>
    <dgm:pt modelId="{399FDFE4-7D49-45E0-8678-D354E6B2FE03}">
      <dgm:prSet/>
      <dgm:spPr/>
      <dgm:t>
        <a:bodyPr/>
        <a:lstStyle/>
        <a:p>
          <a:r>
            <a:rPr lang="en-GB" dirty="0" smtClean="0"/>
            <a:t>Impacted Integration Points and/or</a:t>
          </a:r>
          <a:endParaRPr lang="en-GB" dirty="0"/>
        </a:p>
      </dgm:t>
    </dgm:pt>
    <dgm:pt modelId="{1BF1FBA0-F726-4616-8212-39D37AB92652}" type="parTrans" cxnId="{51AF642D-D553-4B4F-B5FF-90FDBF162B9B}">
      <dgm:prSet/>
      <dgm:spPr/>
      <dgm:t>
        <a:bodyPr/>
        <a:lstStyle/>
        <a:p>
          <a:endParaRPr lang="en-GB"/>
        </a:p>
      </dgm:t>
    </dgm:pt>
    <dgm:pt modelId="{1AC7EBA6-95A0-475F-A8E5-268F06902678}" type="sibTrans" cxnId="{51AF642D-D553-4B4F-B5FF-90FDBF162B9B}">
      <dgm:prSet/>
      <dgm:spPr/>
      <dgm:t>
        <a:bodyPr/>
        <a:lstStyle/>
        <a:p>
          <a:endParaRPr lang="en-GB"/>
        </a:p>
      </dgm:t>
    </dgm:pt>
    <dgm:pt modelId="{5C98303F-7D7F-477C-80D3-B04E2E9A0898}">
      <dgm:prSet/>
      <dgm:spPr/>
      <dgm:t>
        <a:bodyPr/>
        <a:lstStyle/>
        <a:p>
          <a:r>
            <a:rPr lang="en-GB" dirty="0" smtClean="0"/>
            <a:t>Additional MQ New Features and/or</a:t>
          </a:r>
          <a:endParaRPr lang="en-GB" dirty="0"/>
        </a:p>
      </dgm:t>
    </dgm:pt>
    <dgm:pt modelId="{048DD7A6-50B4-4EDC-91C9-73D6487619E2}" type="parTrans" cxnId="{06BF4EB4-6267-4F31-88D0-3FB7F77C0F20}">
      <dgm:prSet/>
      <dgm:spPr/>
      <dgm:t>
        <a:bodyPr/>
        <a:lstStyle/>
        <a:p>
          <a:endParaRPr lang="en-GB"/>
        </a:p>
      </dgm:t>
    </dgm:pt>
    <dgm:pt modelId="{4CBFB6A4-8711-4490-954C-1DA19678FFD9}" type="sibTrans" cxnId="{06BF4EB4-6267-4F31-88D0-3FB7F77C0F20}">
      <dgm:prSet/>
      <dgm:spPr/>
      <dgm:t>
        <a:bodyPr/>
        <a:lstStyle/>
        <a:p>
          <a:endParaRPr lang="en-GB"/>
        </a:p>
      </dgm:t>
    </dgm:pt>
    <dgm:pt modelId="{D1A7E0FD-D219-45EE-BE39-40FF182969B6}">
      <dgm:prSet/>
      <dgm:spPr/>
      <dgm:t>
        <a:bodyPr/>
        <a:lstStyle/>
        <a:p>
          <a:r>
            <a:rPr lang="en-GB" dirty="0" smtClean="0"/>
            <a:t>Additional Application Enhancements</a:t>
          </a:r>
          <a:endParaRPr lang="en-GB" dirty="0"/>
        </a:p>
      </dgm:t>
    </dgm:pt>
    <dgm:pt modelId="{05FA60C3-B367-4259-8CD6-4A221DEFDA3C}" type="parTrans" cxnId="{31B341D0-0A8F-4AFB-95BB-2BAAF2A39AC9}">
      <dgm:prSet/>
      <dgm:spPr/>
      <dgm:t>
        <a:bodyPr/>
        <a:lstStyle/>
        <a:p>
          <a:endParaRPr lang="en-GB"/>
        </a:p>
      </dgm:t>
    </dgm:pt>
    <dgm:pt modelId="{9C36EA2B-9C2A-42FA-8E90-6813213CE4E6}" type="sibTrans" cxnId="{31B341D0-0A8F-4AFB-95BB-2BAAF2A39AC9}">
      <dgm:prSet/>
      <dgm:spPr/>
      <dgm:t>
        <a:bodyPr/>
        <a:lstStyle/>
        <a:p>
          <a:endParaRPr lang="en-GB"/>
        </a:p>
      </dgm:t>
    </dgm:pt>
    <dgm:pt modelId="{264CCFB9-75C2-4092-B0A1-23D69A054BA3}">
      <dgm:prSet phldrT="[Text]"/>
      <dgm:spPr/>
      <dgm:t>
        <a:bodyPr/>
        <a:lstStyle/>
        <a:p>
          <a:r>
            <a:rPr lang="en-US" altLang="zh-CN" dirty="0" smtClean="0"/>
            <a:t>Bug</a:t>
          </a:r>
          <a:r>
            <a:rPr lang="en-GB" altLang="zh-CN" dirty="0" smtClean="0"/>
            <a:t> Fixes</a:t>
          </a:r>
          <a:endParaRPr lang="en-GB" dirty="0"/>
        </a:p>
      </dgm:t>
    </dgm:pt>
    <dgm:pt modelId="{C54FEC81-A5F1-43EF-B67B-91FACBA6D30A}" type="parTrans" cxnId="{960161A9-68F7-40E3-B2CC-999DA810AA6D}">
      <dgm:prSet/>
      <dgm:spPr/>
      <dgm:t>
        <a:bodyPr/>
        <a:lstStyle/>
        <a:p>
          <a:endParaRPr lang="en-GB"/>
        </a:p>
      </dgm:t>
    </dgm:pt>
    <dgm:pt modelId="{7A6CBE69-96D2-439F-9F5F-41AD9B6237F5}" type="sibTrans" cxnId="{960161A9-68F7-40E3-B2CC-999DA810AA6D}">
      <dgm:prSet/>
      <dgm:spPr/>
      <dgm:t>
        <a:bodyPr/>
        <a:lstStyle/>
        <a:p>
          <a:endParaRPr lang="en-GB"/>
        </a:p>
      </dgm:t>
    </dgm:pt>
    <dgm:pt modelId="{325E000A-6B3E-4E75-9519-27A122B9F7EC}">
      <dgm:prSet/>
      <dgm:spPr/>
      <dgm:t>
        <a:bodyPr/>
        <a:lstStyle/>
        <a:p>
          <a:r>
            <a:rPr lang="en-GB" dirty="0" smtClean="0"/>
            <a:t>Additional MQ New Features and/or</a:t>
          </a:r>
          <a:endParaRPr lang="en-GB" dirty="0"/>
        </a:p>
      </dgm:t>
    </dgm:pt>
    <dgm:pt modelId="{4CA539A5-0117-4DD5-905C-AF6BD4B77008}" type="parTrans" cxnId="{9FAF2FB0-E938-4279-A8FE-5081B66AC175}">
      <dgm:prSet/>
      <dgm:spPr/>
      <dgm:t>
        <a:bodyPr/>
        <a:lstStyle/>
        <a:p>
          <a:endParaRPr lang="en-GB"/>
        </a:p>
      </dgm:t>
    </dgm:pt>
    <dgm:pt modelId="{9D1C6F89-6B8B-44DA-B3CA-B66A459F1FFE}" type="sibTrans" cxnId="{9FAF2FB0-E938-4279-A8FE-5081B66AC175}">
      <dgm:prSet/>
      <dgm:spPr/>
      <dgm:t>
        <a:bodyPr/>
        <a:lstStyle/>
        <a:p>
          <a:endParaRPr lang="en-GB"/>
        </a:p>
      </dgm:t>
    </dgm:pt>
    <dgm:pt modelId="{65403A99-82D2-49B0-991E-F153F53A334D}">
      <dgm:prSet/>
      <dgm:spPr/>
      <dgm:t>
        <a:bodyPr/>
        <a:lstStyle/>
        <a:p>
          <a:r>
            <a:rPr lang="en-GB" dirty="0" smtClean="0"/>
            <a:t>Additional Application Enhancements</a:t>
          </a:r>
          <a:endParaRPr lang="en-GB" dirty="0"/>
        </a:p>
      </dgm:t>
    </dgm:pt>
    <dgm:pt modelId="{F24C89FA-1EDD-48D6-8E6C-E2B703A1AA07}" type="parTrans" cxnId="{9CF1D048-A025-445E-8E9C-0322137DFD86}">
      <dgm:prSet/>
      <dgm:spPr/>
      <dgm:t>
        <a:bodyPr/>
        <a:lstStyle/>
        <a:p>
          <a:endParaRPr lang="en-GB"/>
        </a:p>
      </dgm:t>
    </dgm:pt>
    <dgm:pt modelId="{80F5B513-16B0-4E9E-95F4-56316AF51BF3}" type="sibTrans" cxnId="{9CF1D048-A025-445E-8E9C-0322137DFD86}">
      <dgm:prSet/>
      <dgm:spPr/>
      <dgm:t>
        <a:bodyPr/>
        <a:lstStyle/>
        <a:p>
          <a:endParaRPr lang="en-GB"/>
        </a:p>
      </dgm:t>
    </dgm:pt>
    <dgm:pt modelId="{88970411-B185-4A78-BE15-EE5973064B76}" type="pres">
      <dgm:prSet presAssocID="{C6A1C72A-9584-4CD6-AD2A-FB1DE302D2A1}" presName="linearFlow" presStyleCnt="0">
        <dgm:presLayoutVars>
          <dgm:dir/>
          <dgm:animLvl val="lvl"/>
          <dgm:resizeHandles val="exact"/>
        </dgm:presLayoutVars>
      </dgm:prSet>
      <dgm:spPr/>
      <dgm:t>
        <a:bodyPr/>
        <a:lstStyle/>
        <a:p>
          <a:endParaRPr lang="en-US"/>
        </a:p>
      </dgm:t>
    </dgm:pt>
    <dgm:pt modelId="{05E8F6F0-BAA6-4C9A-9AA8-76430F83E337}" type="pres">
      <dgm:prSet presAssocID="{34BC8884-1AE7-4971-9DA6-19A20A9CD567}" presName="composite" presStyleCnt="0"/>
      <dgm:spPr/>
    </dgm:pt>
    <dgm:pt modelId="{FA2C3F82-FB7C-485D-971C-4D31A0C54D22}" type="pres">
      <dgm:prSet presAssocID="{34BC8884-1AE7-4971-9DA6-19A20A9CD567}" presName="parentText" presStyleLbl="alignNode1" presStyleIdx="0" presStyleCnt="3">
        <dgm:presLayoutVars>
          <dgm:chMax val="1"/>
          <dgm:bulletEnabled val="1"/>
        </dgm:presLayoutVars>
      </dgm:prSet>
      <dgm:spPr/>
      <dgm:t>
        <a:bodyPr/>
        <a:lstStyle/>
        <a:p>
          <a:endParaRPr lang="en-GB"/>
        </a:p>
      </dgm:t>
    </dgm:pt>
    <dgm:pt modelId="{D31D64A0-41EB-4F4A-BD4E-96273320AC92}" type="pres">
      <dgm:prSet presAssocID="{34BC8884-1AE7-4971-9DA6-19A20A9CD567}" presName="descendantText" presStyleLbl="alignAcc1" presStyleIdx="0" presStyleCnt="3">
        <dgm:presLayoutVars>
          <dgm:bulletEnabled val="1"/>
        </dgm:presLayoutVars>
      </dgm:prSet>
      <dgm:spPr/>
      <dgm:t>
        <a:bodyPr/>
        <a:lstStyle/>
        <a:p>
          <a:endParaRPr lang="en-GB"/>
        </a:p>
      </dgm:t>
    </dgm:pt>
    <dgm:pt modelId="{9F7AF63B-F8BB-45F7-B7D0-2F9D5052C699}" type="pres">
      <dgm:prSet presAssocID="{A87AA2B9-AE82-4E4A-A71F-999BE2CFDDFC}" presName="sp" presStyleCnt="0"/>
      <dgm:spPr/>
    </dgm:pt>
    <dgm:pt modelId="{79B93B6B-A258-4A87-85CA-325FC5929733}" type="pres">
      <dgm:prSet presAssocID="{F18319E0-95EF-44FC-9DB7-D9AD7A27F023}" presName="composite" presStyleCnt="0"/>
      <dgm:spPr/>
    </dgm:pt>
    <dgm:pt modelId="{22EF3C1A-2594-4928-AB60-5B4C3A9B6583}" type="pres">
      <dgm:prSet presAssocID="{F18319E0-95EF-44FC-9DB7-D9AD7A27F023}" presName="parentText" presStyleLbl="alignNode1" presStyleIdx="1" presStyleCnt="3">
        <dgm:presLayoutVars>
          <dgm:chMax val="1"/>
          <dgm:bulletEnabled val="1"/>
        </dgm:presLayoutVars>
      </dgm:prSet>
      <dgm:spPr/>
      <dgm:t>
        <a:bodyPr/>
        <a:lstStyle/>
        <a:p>
          <a:endParaRPr lang="en-GB"/>
        </a:p>
      </dgm:t>
    </dgm:pt>
    <dgm:pt modelId="{4FAA5825-7F95-4FFA-8CB1-C27599D3B872}" type="pres">
      <dgm:prSet presAssocID="{F18319E0-95EF-44FC-9DB7-D9AD7A27F023}" presName="descendantText" presStyleLbl="alignAcc1" presStyleIdx="1" presStyleCnt="3">
        <dgm:presLayoutVars>
          <dgm:bulletEnabled val="1"/>
        </dgm:presLayoutVars>
      </dgm:prSet>
      <dgm:spPr/>
      <dgm:t>
        <a:bodyPr/>
        <a:lstStyle/>
        <a:p>
          <a:endParaRPr lang="en-GB"/>
        </a:p>
      </dgm:t>
    </dgm:pt>
    <dgm:pt modelId="{E3550E54-DDAF-4515-9C2A-FCCB3E704D70}" type="pres">
      <dgm:prSet presAssocID="{6AFFC8D4-5B6F-4A9C-A518-1E4EAF040974}" presName="sp" presStyleCnt="0"/>
      <dgm:spPr/>
    </dgm:pt>
    <dgm:pt modelId="{E7729888-6966-4AEE-9545-2304ECFACA18}" type="pres">
      <dgm:prSet presAssocID="{9E9FD7E8-4F0E-4C4D-B7BD-150668170102}" presName="composite" presStyleCnt="0"/>
      <dgm:spPr/>
    </dgm:pt>
    <dgm:pt modelId="{48D832D6-1550-448C-93AF-F2D99C82691B}" type="pres">
      <dgm:prSet presAssocID="{9E9FD7E8-4F0E-4C4D-B7BD-150668170102}" presName="parentText" presStyleLbl="alignNode1" presStyleIdx="2" presStyleCnt="3">
        <dgm:presLayoutVars>
          <dgm:chMax val="1"/>
          <dgm:bulletEnabled val="1"/>
        </dgm:presLayoutVars>
      </dgm:prSet>
      <dgm:spPr/>
      <dgm:t>
        <a:bodyPr/>
        <a:lstStyle/>
        <a:p>
          <a:endParaRPr lang="en-GB"/>
        </a:p>
      </dgm:t>
    </dgm:pt>
    <dgm:pt modelId="{579A9666-2747-421F-A51F-C4C86F9DE80F}" type="pres">
      <dgm:prSet presAssocID="{9E9FD7E8-4F0E-4C4D-B7BD-150668170102}" presName="descendantText" presStyleLbl="alignAcc1" presStyleIdx="2" presStyleCnt="3">
        <dgm:presLayoutVars>
          <dgm:bulletEnabled val="1"/>
        </dgm:presLayoutVars>
      </dgm:prSet>
      <dgm:spPr/>
      <dgm:t>
        <a:bodyPr/>
        <a:lstStyle/>
        <a:p>
          <a:endParaRPr lang="en-GB"/>
        </a:p>
      </dgm:t>
    </dgm:pt>
  </dgm:ptLst>
  <dgm:cxnLst>
    <dgm:cxn modelId="{FC1193AA-B979-4C2C-8A8D-FED2E144D1B3}" type="presOf" srcId="{6CF8B925-1B03-4707-ADA4-8F402379E68E}" destId="{579A9666-2747-421F-A51F-C4C86F9DE80F}" srcOrd="0" destOrd="0" presId="urn:microsoft.com/office/officeart/2005/8/layout/chevron2"/>
    <dgm:cxn modelId="{07454DC3-2537-4847-9FC4-3BBD0BAD598C}" srcId="{C6A1C72A-9584-4CD6-AD2A-FB1DE302D2A1}" destId="{9E9FD7E8-4F0E-4C4D-B7BD-150668170102}" srcOrd="2" destOrd="0" parTransId="{00568866-6149-47D1-99A0-97EC602C75E3}" sibTransId="{024604AC-01CF-4A2E-8BB0-3280BF59B9FA}"/>
    <dgm:cxn modelId="{C1C79C71-B072-459C-B547-2465446D197D}" type="presOf" srcId="{264CCFB9-75C2-4092-B0A1-23D69A054BA3}" destId="{4FAA5825-7F95-4FFA-8CB1-C27599D3B872}" srcOrd="0" destOrd="0" presId="urn:microsoft.com/office/officeart/2005/8/layout/chevron2"/>
    <dgm:cxn modelId="{9FAF2FB0-E938-4279-A8FE-5081B66AC175}" srcId="{9E9FD7E8-4F0E-4C4D-B7BD-150668170102}" destId="{325E000A-6B3E-4E75-9519-27A122B9F7EC}" srcOrd="1" destOrd="0" parTransId="{4CA539A5-0117-4DD5-905C-AF6BD4B77008}" sibTransId="{9D1C6F89-6B8B-44DA-B3CA-B66A459F1FFE}"/>
    <dgm:cxn modelId="{7347C852-1CC2-439C-9DEC-01DF977ED05D}" type="presOf" srcId="{F18319E0-95EF-44FC-9DB7-D9AD7A27F023}" destId="{22EF3C1A-2594-4928-AB60-5B4C3A9B6583}" srcOrd="0" destOrd="0" presId="urn:microsoft.com/office/officeart/2005/8/layout/chevron2"/>
    <dgm:cxn modelId="{2FF0104B-EE39-47D8-993F-346A7549C559}" type="presOf" srcId="{9F32F55E-9884-49C5-A7D0-B00122B56569}" destId="{D31D64A0-41EB-4F4A-BD4E-96273320AC92}" srcOrd="0" destOrd="0" presId="urn:microsoft.com/office/officeart/2005/8/layout/chevron2"/>
    <dgm:cxn modelId="{9566A86E-4E4C-46A2-A6DC-202ACD8E0468}" type="presOf" srcId="{5C98303F-7D7F-477C-80D3-B04E2E9A0898}" destId="{4FAA5825-7F95-4FFA-8CB1-C27599D3B872}" srcOrd="0" destOrd="3" presId="urn:microsoft.com/office/officeart/2005/8/layout/chevron2"/>
    <dgm:cxn modelId="{5372E3E6-A82B-4D03-981D-69A527783FAB}" type="presOf" srcId="{65403A99-82D2-49B0-991E-F153F53A334D}" destId="{579A9666-2747-421F-A51F-C4C86F9DE80F}" srcOrd="0" destOrd="2" presId="urn:microsoft.com/office/officeart/2005/8/layout/chevron2"/>
    <dgm:cxn modelId="{C341AF60-ACBA-4DA1-85C6-12CDD6CAF544}" srcId="{34BC8884-1AE7-4971-9DA6-19A20A9CD567}" destId="{7D8B4056-9002-492C-8A2B-A4FC1BA18282}" srcOrd="3" destOrd="0" parTransId="{E98DAD69-843A-463F-98F0-1E0F93FB320E}" sibTransId="{362DE708-B876-438C-AFDB-D580B9FED6D9}"/>
    <dgm:cxn modelId="{D44FAEFA-D1BB-4EE4-96D2-E865152F6DA9}" type="presOf" srcId="{325E000A-6B3E-4E75-9519-27A122B9F7EC}" destId="{579A9666-2747-421F-A51F-C4C86F9DE80F}" srcOrd="0" destOrd="1" presId="urn:microsoft.com/office/officeart/2005/8/layout/chevron2"/>
    <dgm:cxn modelId="{5D7B1760-0039-41A8-842D-475F61343B9D}" type="presOf" srcId="{399FDFE4-7D49-45E0-8678-D354E6B2FE03}" destId="{4FAA5825-7F95-4FFA-8CB1-C27599D3B872}" srcOrd="0" destOrd="2" presId="urn:microsoft.com/office/officeart/2005/8/layout/chevron2"/>
    <dgm:cxn modelId="{63E15E9A-83AA-431E-8400-597CEE9BB361}" srcId="{F18319E0-95EF-44FC-9DB7-D9AD7A27F023}" destId="{8B992F02-3C55-454C-8632-94C21DDA5513}" srcOrd="1" destOrd="0" parTransId="{6D7EF79A-9017-4E8F-A358-EBF070B74E74}" sibTransId="{65C927BE-9B5D-4B23-B774-6E7AE6E38DF0}"/>
    <dgm:cxn modelId="{04EF66F1-4AC5-4D2D-A7C1-684B6735094C}" type="presOf" srcId="{C6A1C72A-9584-4CD6-AD2A-FB1DE302D2A1}" destId="{88970411-B185-4A78-BE15-EE5973064B76}" srcOrd="0" destOrd="0" presId="urn:microsoft.com/office/officeart/2005/8/layout/chevron2"/>
    <dgm:cxn modelId="{81405A8C-9FA8-4364-8845-F737F17C452C}" srcId="{34BC8884-1AE7-4971-9DA6-19A20A9CD567}" destId="{944EF0C4-F827-42B1-AFF5-56B065E410A2}" srcOrd="1" destOrd="0" parTransId="{F3539AE3-22F2-4CC3-A90C-D1B4A1597A05}" sibTransId="{4FEC0D9D-D7DF-4C9C-B8D0-AD3CFFED01A4}"/>
    <dgm:cxn modelId="{3ED8F2E5-8C7D-4CC2-89CA-AE72C6852B8F}" srcId="{C6A1C72A-9584-4CD6-AD2A-FB1DE302D2A1}" destId="{34BC8884-1AE7-4971-9DA6-19A20A9CD567}" srcOrd="0" destOrd="0" parTransId="{B0655CD8-6B3B-40B0-B2D2-294D0A62C462}" sibTransId="{A87AA2B9-AE82-4E4A-A71F-999BE2CFDDFC}"/>
    <dgm:cxn modelId="{9CF1D048-A025-445E-8E9C-0322137DFD86}" srcId="{9E9FD7E8-4F0E-4C4D-B7BD-150668170102}" destId="{65403A99-82D2-49B0-991E-F153F53A334D}" srcOrd="2" destOrd="0" parTransId="{F24C89FA-1EDD-48D6-8E6C-E2B703A1AA07}" sibTransId="{80F5B513-16B0-4E9E-95F4-56316AF51BF3}"/>
    <dgm:cxn modelId="{06EBF51E-C819-4486-9A57-9541B1DA6745}" type="presOf" srcId="{72A20941-16F0-4503-A066-478BF57EE2EA}" destId="{D31D64A0-41EB-4F4A-BD4E-96273320AC92}" srcOrd="0" destOrd="2" presId="urn:microsoft.com/office/officeart/2005/8/layout/chevron2"/>
    <dgm:cxn modelId="{71F95989-4357-43B0-BED4-FF84A38AF15F}" type="presOf" srcId="{D1A7E0FD-D219-45EE-BE39-40FF182969B6}" destId="{4FAA5825-7F95-4FFA-8CB1-C27599D3B872}" srcOrd="0" destOrd="4" presId="urn:microsoft.com/office/officeart/2005/8/layout/chevron2"/>
    <dgm:cxn modelId="{763BF3BB-E7A8-405E-B640-84CE0DA1B6FF}" srcId="{9E9FD7E8-4F0E-4C4D-B7BD-150668170102}" destId="{E7FC0815-B245-4260-9B4F-3EA6FD755AFB}" srcOrd="3" destOrd="0" parTransId="{F0BA4B04-CA39-46F1-8FAC-6490ED39C656}" sibTransId="{ED4DF6BA-98C8-4960-A706-E1B34066AD45}"/>
    <dgm:cxn modelId="{960161A9-68F7-40E3-B2CC-999DA810AA6D}" srcId="{F18319E0-95EF-44FC-9DB7-D9AD7A27F023}" destId="{264CCFB9-75C2-4092-B0A1-23D69A054BA3}" srcOrd="0" destOrd="0" parTransId="{C54FEC81-A5F1-43EF-B67B-91FACBA6D30A}" sibTransId="{7A6CBE69-96D2-439F-9F5F-41AD9B6237F5}"/>
    <dgm:cxn modelId="{06BF4EB4-6267-4F31-88D0-3FB7F77C0F20}" srcId="{F18319E0-95EF-44FC-9DB7-D9AD7A27F023}" destId="{5C98303F-7D7F-477C-80D3-B04E2E9A0898}" srcOrd="3" destOrd="0" parTransId="{048DD7A6-50B4-4EDC-91C9-73D6487619E2}" sibTransId="{4CBFB6A4-8711-4490-954C-1DA19678FFD9}"/>
    <dgm:cxn modelId="{51AF642D-D553-4B4F-B5FF-90FDBF162B9B}" srcId="{F18319E0-95EF-44FC-9DB7-D9AD7A27F023}" destId="{399FDFE4-7D49-45E0-8678-D354E6B2FE03}" srcOrd="2" destOrd="0" parTransId="{1BF1FBA0-F726-4616-8212-39D37AB92652}" sibTransId="{1AC7EBA6-95A0-475F-A8E5-268F06902678}"/>
    <dgm:cxn modelId="{854F458D-8E4D-4E50-959D-F8567C0690E3}" srcId="{34BC8884-1AE7-4971-9DA6-19A20A9CD567}" destId="{9F32F55E-9884-49C5-A7D0-B00122B56569}" srcOrd="0" destOrd="0" parTransId="{948DBFD2-7374-4C30-B0DE-C467521CD3C0}" sibTransId="{81DBD829-FCFB-4B40-A261-0394A4AB9CF9}"/>
    <dgm:cxn modelId="{84D95F58-BA31-4A16-900A-DBEBF4FF6C69}" type="presOf" srcId="{944EF0C4-F827-42B1-AFF5-56B065E410A2}" destId="{D31D64A0-41EB-4F4A-BD4E-96273320AC92}" srcOrd="0" destOrd="1" presId="urn:microsoft.com/office/officeart/2005/8/layout/chevron2"/>
    <dgm:cxn modelId="{F9A72FCC-EAA3-445C-B900-43E7B72E8501}" type="presOf" srcId="{8B992F02-3C55-454C-8632-94C21DDA5513}" destId="{4FAA5825-7F95-4FFA-8CB1-C27599D3B872}" srcOrd="0" destOrd="1" presId="urn:microsoft.com/office/officeart/2005/8/layout/chevron2"/>
    <dgm:cxn modelId="{0E1346E2-96A0-4D67-8C7D-776DC772E923}" type="presOf" srcId="{7D8B4056-9002-492C-8A2B-A4FC1BA18282}" destId="{D31D64A0-41EB-4F4A-BD4E-96273320AC92}" srcOrd="0" destOrd="3" presId="urn:microsoft.com/office/officeart/2005/8/layout/chevron2"/>
    <dgm:cxn modelId="{AD6FD771-A380-4657-8782-64E984D11903}" type="presOf" srcId="{9E9FD7E8-4F0E-4C4D-B7BD-150668170102}" destId="{48D832D6-1550-448C-93AF-F2D99C82691B}" srcOrd="0" destOrd="0" presId="urn:microsoft.com/office/officeart/2005/8/layout/chevron2"/>
    <dgm:cxn modelId="{31B341D0-0A8F-4AFB-95BB-2BAAF2A39AC9}" srcId="{F18319E0-95EF-44FC-9DB7-D9AD7A27F023}" destId="{D1A7E0FD-D219-45EE-BE39-40FF182969B6}" srcOrd="4" destOrd="0" parTransId="{05FA60C3-B367-4259-8CD6-4A221DEFDA3C}" sibTransId="{9C36EA2B-9C2A-42FA-8E90-6813213CE4E6}"/>
    <dgm:cxn modelId="{64B46B38-7196-4346-AABC-61C642FD99AB}" srcId="{9E9FD7E8-4F0E-4C4D-B7BD-150668170102}" destId="{6CF8B925-1B03-4707-ADA4-8F402379E68E}" srcOrd="0" destOrd="0" parTransId="{DB47D9FC-C6C1-4AEE-9BB7-56DCAFE57C7E}" sibTransId="{73D9E753-6192-4455-9878-17DEE8CFE14A}"/>
    <dgm:cxn modelId="{9E3E0FDE-7085-45B8-99A2-1E6EF561B552}" type="presOf" srcId="{34BC8884-1AE7-4971-9DA6-19A20A9CD567}" destId="{FA2C3F82-FB7C-485D-971C-4D31A0C54D22}" srcOrd="0" destOrd="0" presId="urn:microsoft.com/office/officeart/2005/8/layout/chevron2"/>
    <dgm:cxn modelId="{F953B753-8F46-4C08-AF7B-76E0555E9006}" type="presOf" srcId="{E7FC0815-B245-4260-9B4F-3EA6FD755AFB}" destId="{579A9666-2747-421F-A51F-C4C86F9DE80F}" srcOrd="0" destOrd="3" presId="urn:microsoft.com/office/officeart/2005/8/layout/chevron2"/>
    <dgm:cxn modelId="{9F2D0A06-91E8-465B-A823-514E7934AFC2}" srcId="{C6A1C72A-9584-4CD6-AD2A-FB1DE302D2A1}" destId="{F18319E0-95EF-44FC-9DB7-D9AD7A27F023}" srcOrd="1" destOrd="0" parTransId="{66A8F0C7-0125-481D-9C39-B99EA4CD81B0}" sibTransId="{6AFFC8D4-5B6F-4A9C-A518-1E4EAF040974}"/>
    <dgm:cxn modelId="{D47EFE72-CD79-4F4B-AC41-2094C4FE64EF}" srcId="{34BC8884-1AE7-4971-9DA6-19A20A9CD567}" destId="{72A20941-16F0-4503-A066-478BF57EE2EA}" srcOrd="2" destOrd="0" parTransId="{F8C5A9F8-00C2-4DC0-B2FB-0CD1109E7683}" sibTransId="{B261118A-CF1D-4343-83D8-4B806CAB6AA5}"/>
    <dgm:cxn modelId="{39EF054F-046C-48D9-96F4-97E8323D7D21}" type="presParOf" srcId="{88970411-B185-4A78-BE15-EE5973064B76}" destId="{05E8F6F0-BAA6-4C9A-9AA8-76430F83E337}" srcOrd="0" destOrd="0" presId="urn:microsoft.com/office/officeart/2005/8/layout/chevron2"/>
    <dgm:cxn modelId="{BF3DA9CC-2168-46D0-BEF9-54375258FD8D}" type="presParOf" srcId="{05E8F6F0-BAA6-4C9A-9AA8-76430F83E337}" destId="{FA2C3F82-FB7C-485D-971C-4D31A0C54D22}" srcOrd="0" destOrd="0" presId="urn:microsoft.com/office/officeart/2005/8/layout/chevron2"/>
    <dgm:cxn modelId="{298BDD89-BA9C-4E72-B111-1B8AC7D51F64}" type="presParOf" srcId="{05E8F6F0-BAA6-4C9A-9AA8-76430F83E337}" destId="{D31D64A0-41EB-4F4A-BD4E-96273320AC92}" srcOrd="1" destOrd="0" presId="urn:microsoft.com/office/officeart/2005/8/layout/chevron2"/>
    <dgm:cxn modelId="{F04078EF-8284-4D58-A5CF-5883EB37C141}" type="presParOf" srcId="{88970411-B185-4A78-BE15-EE5973064B76}" destId="{9F7AF63B-F8BB-45F7-B7D0-2F9D5052C699}" srcOrd="1" destOrd="0" presId="urn:microsoft.com/office/officeart/2005/8/layout/chevron2"/>
    <dgm:cxn modelId="{10E86D0C-52C2-4C46-B0CA-09CDA5B77704}" type="presParOf" srcId="{88970411-B185-4A78-BE15-EE5973064B76}" destId="{79B93B6B-A258-4A87-85CA-325FC5929733}" srcOrd="2" destOrd="0" presId="urn:microsoft.com/office/officeart/2005/8/layout/chevron2"/>
    <dgm:cxn modelId="{D1ED532D-D9D7-411F-877E-8AD099439FCD}" type="presParOf" srcId="{79B93B6B-A258-4A87-85CA-325FC5929733}" destId="{22EF3C1A-2594-4928-AB60-5B4C3A9B6583}" srcOrd="0" destOrd="0" presId="urn:microsoft.com/office/officeart/2005/8/layout/chevron2"/>
    <dgm:cxn modelId="{CDF003EF-D46A-49FF-B4F8-632BEE0145C8}" type="presParOf" srcId="{79B93B6B-A258-4A87-85CA-325FC5929733}" destId="{4FAA5825-7F95-4FFA-8CB1-C27599D3B872}" srcOrd="1" destOrd="0" presId="urn:microsoft.com/office/officeart/2005/8/layout/chevron2"/>
    <dgm:cxn modelId="{F53B5F8B-4838-4AC7-B19D-63FBA38B485E}" type="presParOf" srcId="{88970411-B185-4A78-BE15-EE5973064B76}" destId="{E3550E54-DDAF-4515-9C2A-FCCB3E704D70}" srcOrd="3" destOrd="0" presId="urn:microsoft.com/office/officeart/2005/8/layout/chevron2"/>
    <dgm:cxn modelId="{6499CEE5-0D6B-43DE-8F5A-DC96EA7FD619}" type="presParOf" srcId="{88970411-B185-4A78-BE15-EE5973064B76}" destId="{E7729888-6966-4AEE-9545-2304ECFACA18}" srcOrd="4" destOrd="0" presId="urn:microsoft.com/office/officeart/2005/8/layout/chevron2"/>
    <dgm:cxn modelId="{F1DB2087-2524-448E-9304-13F8D14135AA}" type="presParOf" srcId="{E7729888-6966-4AEE-9545-2304ECFACA18}" destId="{48D832D6-1550-448C-93AF-F2D99C82691B}" srcOrd="0" destOrd="0" presId="urn:microsoft.com/office/officeart/2005/8/layout/chevron2"/>
    <dgm:cxn modelId="{E5B40828-830E-4705-B053-C6A6B4447D1F}" type="presParOf" srcId="{E7729888-6966-4AEE-9545-2304ECFACA18}" destId="{579A9666-2747-421F-A51F-C4C86F9DE8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9809-6523-431F-A91A-40C1BE715B57}">
      <dsp:nvSpPr>
        <dsp:cNvPr id="0" name=""/>
        <dsp:cNvSpPr/>
      </dsp:nvSpPr>
      <dsp:spPr>
        <a:xfrm>
          <a:off x="-2713582" y="-418483"/>
          <a:ext cx="3238616" cy="3238616"/>
        </a:xfrm>
        <a:prstGeom prst="blockArc">
          <a:avLst>
            <a:gd name="adj1" fmla="val 18900000"/>
            <a:gd name="adj2" fmla="val 2700000"/>
            <a:gd name="adj3" fmla="val 667"/>
          </a:avLst>
        </a:pr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664BC-2AC0-4C6F-A4CC-43BB27DB9268}">
      <dsp:nvSpPr>
        <dsp:cNvPr id="0" name=""/>
        <dsp:cNvSpPr/>
      </dsp:nvSpPr>
      <dsp:spPr>
        <a:xfrm>
          <a:off x="275597" y="184638"/>
          <a:ext cx="6390738" cy="369469"/>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Define Impacts &amp; Regression</a:t>
          </a:r>
          <a:endParaRPr lang="en-GB" sz="1900" kern="1200" dirty="0"/>
        </a:p>
      </dsp:txBody>
      <dsp:txXfrm>
        <a:off x="275597" y="184638"/>
        <a:ext cx="6390738" cy="369469"/>
      </dsp:txXfrm>
    </dsp:sp>
    <dsp:sp modelId="{0FB5BD0F-3849-437E-A7CF-D52DFF4BDFB9}">
      <dsp:nvSpPr>
        <dsp:cNvPr id="0" name=""/>
        <dsp:cNvSpPr/>
      </dsp:nvSpPr>
      <dsp:spPr>
        <a:xfrm>
          <a:off x="44679" y="138455"/>
          <a:ext cx="461837" cy="461837"/>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70B93-090A-4877-9FC0-88C3BF93EC8A}">
      <dsp:nvSpPr>
        <dsp:cNvPr id="0" name=""/>
        <dsp:cNvSpPr/>
      </dsp:nvSpPr>
      <dsp:spPr>
        <a:xfrm>
          <a:off x="487423" y="738939"/>
          <a:ext cx="6178913" cy="369469"/>
        </a:xfrm>
        <a:prstGeom prst="rect">
          <a:avLst/>
        </a:prstGeom>
        <a:solidFill>
          <a:schemeClr val="accent2">
            <a:shade val="80000"/>
            <a:hueOff val="-11957"/>
            <a:satOff val="-1341"/>
            <a:lumOff val="85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Testing Requirement &amp; Exit Criteria</a:t>
          </a:r>
          <a:endParaRPr lang="en-GB" sz="1900" kern="1200" dirty="0"/>
        </a:p>
      </dsp:txBody>
      <dsp:txXfrm>
        <a:off x="487423" y="738939"/>
        <a:ext cx="6178913" cy="369469"/>
      </dsp:txXfrm>
    </dsp:sp>
    <dsp:sp modelId="{40620CEF-5DDD-4481-B556-3F787E71DA70}">
      <dsp:nvSpPr>
        <dsp:cNvPr id="0" name=""/>
        <dsp:cNvSpPr/>
      </dsp:nvSpPr>
      <dsp:spPr>
        <a:xfrm>
          <a:off x="256504" y="692755"/>
          <a:ext cx="461837" cy="461837"/>
        </a:xfrm>
        <a:prstGeom prst="ellipse">
          <a:avLst/>
        </a:prstGeom>
        <a:solidFill>
          <a:schemeClr val="lt1">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sp>
    <dsp:sp modelId="{03C9CC86-1A36-4B36-9D1D-8FBF5936D569}">
      <dsp:nvSpPr>
        <dsp:cNvPr id="0" name=""/>
        <dsp:cNvSpPr/>
      </dsp:nvSpPr>
      <dsp:spPr>
        <a:xfrm>
          <a:off x="487423" y="1293239"/>
          <a:ext cx="6178913" cy="369469"/>
        </a:xfrm>
        <a:prstGeom prst="rect">
          <a:avLst/>
        </a:prstGeom>
        <a:solidFill>
          <a:schemeClr val="accent2">
            <a:shade val="80000"/>
            <a:hueOff val="-23915"/>
            <a:satOff val="-2683"/>
            <a:lumOff val="17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Channel Prioritizing By-Batch </a:t>
          </a:r>
          <a:endParaRPr lang="en-GB" sz="1900" kern="1200" dirty="0"/>
        </a:p>
      </dsp:txBody>
      <dsp:txXfrm>
        <a:off x="487423" y="1293239"/>
        <a:ext cx="6178913" cy="369469"/>
      </dsp:txXfrm>
    </dsp:sp>
    <dsp:sp modelId="{F8EE2EE6-E611-4509-98BE-05251B219DA8}">
      <dsp:nvSpPr>
        <dsp:cNvPr id="0" name=""/>
        <dsp:cNvSpPr/>
      </dsp:nvSpPr>
      <dsp:spPr>
        <a:xfrm>
          <a:off x="256504" y="1247056"/>
          <a:ext cx="461837" cy="461837"/>
        </a:xfrm>
        <a:prstGeom prst="ellipse">
          <a:avLst/>
        </a:prstGeom>
        <a:solidFill>
          <a:schemeClr val="lt1">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sp>
    <dsp:sp modelId="{BEDA1B18-0F5D-4AA4-A49D-929BC54580A2}">
      <dsp:nvSpPr>
        <dsp:cNvPr id="0" name=""/>
        <dsp:cNvSpPr/>
      </dsp:nvSpPr>
      <dsp:spPr>
        <a:xfrm>
          <a:off x="275597" y="1847540"/>
          <a:ext cx="6390738" cy="369469"/>
        </a:xfrm>
        <a:prstGeom prst="rect">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Scheduling Channel Go-live</a:t>
          </a:r>
          <a:endParaRPr lang="en-GB" sz="1900" kern="1200" dirty="0"/>
        </a:p>
      </dsp:txBody>
      <dsp:txXfrm>
        <a:off x="275597" y="1847540"/>
        <a:ext cx="6390738" cy="369469"/>
      </dsp:txXfrm>
    </dsp:sp>
    <dsp:sp modelId="{0827F82A-5156-4DE2-93DC-F3594581D15F}">
      <dsp:nvSpPr>
        <dsp:cNvPr id="0" name=""/>
        <dsp:cNvSpPr/>
      </dsp:nvSpPr>
      <dsp:spPr>
        <a:xfrm>
          <a:off x="44679" y="1801356"/>
          <a:ext cx="461837" cy="461837"/>
        </a:xfrm>
        <a:prstGeom prst="ellipse">
          <a:avLst/>
        </a:prstGeom>
        <a:solidFill>
          <a:schemeClr val="lt1">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3F82-FB7C-485D-971C-4D31A0C54D22}">
      <dsp:nvSpPr>
        <dsp:cNvPr id="0" name=""/>
        <dsp:cNvSpPr/>
      </dsp:nvSpPr>
      <dsp:spPr>
        <a:xfrm rot="5400000">
          <a:off x="-259645" y="261000"/>
          <a:ext cx="1730967" cy="1211677"/>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a:t>
          </a:r>
          <a:endParaRPr lang="en-GB" sz="1000" kern="1200" dirty="0"/>
        </a:p>
      </dsp:txBody>
      <dsp:txXfrm rot="-5400000">
        <a:off x="1" y="607194"/>
        <a:ext cx="1211677" cy="519290"/>
      </dsp:txXfrm>
    </dsp:sp>
    <dsp:sp modelId="{D31D64A0-41EB-4F4A-BD4E-96273320AC92}">
      <dsp:nvSpPr>
        <dsp:cNvPr id="0" name=""/>
        <dsp:cNvSpPr/>
      </dsp:nvSpPr>
      <dsp:spPr>
        <a:xfrm rot="5400000">
          <a:off x="3322457" y="-2109424"/>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Application Enhancements</a:t>
          </a:r>
          <a:endParaRPr lang="en-GB" sz="1200" kern="1200" dirty="0"/>
        </a:p>
      </dsp:txBody>
      <dsp:txXfrm rot="-5400000">
        <a:off x="1211678" y="56279"/>
        <a:ext cx="5291764" cy="1015281"/>
      </dsp:txXfrm>
    </dsp:sp>
    <dsp:sp modelId="{22EF3C1A-2594-4928-AB60-5B4C3A9B6583}">
      <dsp:nvSpPr>
        <dsp:cNvPr id="0" name=""/>
        <dsp:cNvSpPr/>
      </dsp:nvSpPr>
      <dsp:spPr>
        <a:xfrm rot="5400000">
          <a:off x="-259645" y="1799196"/>
          <a:ext cx="1730967" cy="1211677"/>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a:t>
          </a:r>
          <a:endParaRPr lang="en-GB" sz="1000" kern="1200" dirty="0"/>
        </a:p>
      </dsp:txBody>
      <dsp:txXfrm rot="-5400000">
        <a:off x="1" y="2145390"/>
        <a:ext cx="1211677" cy="519290"/>
      </dsp:txXfrm>
    </dsp:sp>
    <dsp:sp modelId="{4FAA5825-7F95-4FFA-8CB1-C27599D3B872}">
      <dsp:nvSpPr>
        <dsp:cNvPr id="0" name=""/>
        <dsp:cNvSpPr/>
      </dsp:nvSpPr>
      <dsp:spPr>
        <a:xfrm rot="5400000">
          <a:off x="3322457" y="-57122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dsp:txBody>
      <dsp:txXfrm rot="-5400000">
        <a:off x="1211678" y="1594475"/>
        <a:ext cx="5291764" cy="1015281"/>
      </dsp:txXfrm>
    </dsp:sp>
    <dsp:sp modelId="{48D832D6-1550-448C-93AF-F2D99C82691B}">
      <dsp:nvSpPr>
        <dsp:cNvPr id="0" name=""/>
        <dsp:cNvSpPr/>
      </dsp:nvSpPr>
      <dsp:spPr>
        <a:xfrm rot="5400000">
          <a:off x="-259645" y="3337393"/>
          <a:ext cx="1730967" cy="1211677"/>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III</a:t>
          </a:r>
        </a:p>
        <a:p>
          <a:pPr lvl="0" algn="ctr" defTabSz="444500">
            <a:lnSpc>
              <a:spcPct val="90000"/>
            </a:lnSpc>
            <a:spcBef>
              <a:spcPct val="0"/>
            </a:spcBef>
            <a:spcAft>
              <a:spcPct val="35000"/>
            </a:spcAft>
          </a:pPr>
          <a:r>
            <a:rPr lang="en-US" sz="1000" kern="1200" dirty="0" smtClean="0"/>
            <a:t>And so on…</a:t>
          </a:r>
          <a:endParaRPr lang="en-GB" sz="1000" kern="1200" dirty="0"/>
        </a:p>
      </dsp:txBody>
      <dsp:txXfrm rot="-5400000">
        <a:off x="1" y="3683587"/>
        <a:ext cx="1211677" cy="519290"/>
      </dsp:txXfrm>
    </dsp:sp>
    <dsp:sp modelId="{579A9666-2747-421F-A51F-C4C86F9DE80F}">
      <dsp:nvSpPr>
        <dsp:cNvPr id="0" name=""/>
        <dsp:cNvSpPr/>
      </dsp:nvSpPr>
      <dsp:spPr>
        <a:xfrm rot="5400000">
          <a:off x="3322457" y="96696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Additional 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a:p>
          <a:pPr marL="114300" lvl="1" indent="-114300" algn="l" defTabSz="533400">
            <a:lnSpc>
              <a:spcPct val="90000"/>
            </a:lnSpc>
            <a:spcBef>
              <a:spcPct val="0"/>
            </a:spcBef>
            <a:spcAft>
              <a:spcPct val="15000"/>
            </a:spcAft>
            <a:buChar char="••"/>
          </a:pPr>
          <a:r>
            <a:rPr lang="en-US" sz="1200" kern="1200" dirty="0" smtClean="0"/>
            <a:t>And so on…</a:t>
          </a:r>
          <a:endParaRPr lang="en-GB" sz="1200" kern="1200" dirty="0"/>
        </a:p>
      </dsp:txBody>
      <dsp:txXfrm rot="-5400000">
        <a:off x="1211678" y="3132671"/>
        <a:ext cx="5291764" cy="10152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15/12/16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15/12/16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48709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1517364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94563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347505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246626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3869051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223255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3865761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24</a:t>
            </a:fld>
            <a:endParaRPr lang="en-GB" dirty="0">
              <a:solidFill>
                <a:prstClr val="black"/>
              </a:solidFill>
            </a:endParaRPr>
          </a:p>
        </p:txBody>
      </p:sp>
    </p:spTree>
    <p:extLst>
      <p:ext uri="{BB962C8B-B14F-4D97-AF65-F5344CB8AC3E}">
        <p14:creationId xmlns:p14="http://schemas.microsoft.com/office/powerpoint/2010/main" val="3933156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41137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27</a:t>
            </a:fld>
            <a:endParaRPr lang="en-GB" dirty="0">
              <a:solidFill>
                <a:prstClr val="black"/>
              </a:solidFill>
            </a:endParaRPr>
          </a:p>
        </p:txBody>
      </p:sp>
    </p:spTree>
    <p:extLst>
      <p:ext uri="{BB962C8B-B14F-4D97-AF65-F5344CB8AC3E}">
        <p14:creationId xmlns:p14="http://schemas.microsoft.com/office/powerpoint/2010/main" val="3357634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346197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48</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49</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9374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 id="2147483784" r:id="rId4"/>
  </p:sldLayoutIdLst>
  <p:timing>
    <p:tnLst>
      <p:par>
        <p:cTn xmlns:p14="http://schemas.microsoft.com/office/powerpoint/2010/mai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www.rgp.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1" Type="http://schemas.openxmlformats.org/officeDocument/2006/relationships/image" Target="../media/image20.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3" Type="http://schemas.openxmlformats.org/officeDocument/2006/relationships/image" Target="../media/image21.jpeg"/><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25" Type="http://schemas.openxmlformats.org/officeDocument/2006/relationships/image" Target="../media/image22.png"/><Relationship Id="rId26" Type="http://schemas.openxmlformats.org/officeDocument/2006/relationships/image" Target="../media/image23.png"/><Relationship Id="rId27" Type="http://schemas.openxmlformats.org/officeDocument/2006/relationships/image" Target="../media/image24.png"/><Relationship Id="rId28" Type="http://schemas.openxmlformats.org/officeDocument/2006/relationships/image" Target="../media/image25.png"/><Relationship Id="rId2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 Id="rId4" Type="http://schemas.openxmlformats.org/officeDocument/2006/relationships/image" Target="../media/image11.jpe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1" Type="http://schemas.openxmlformats.org/officeDocument/2006/relationships/image" Target="../media/image27.jpeg"/><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6" Type="http://schemas.openxmlformats.org/officeDocument/2006/relationships/image" Target="../media/image12.jpeg"/><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8" Type="http://schemas.openxmlformats.org/officeDocument/2006/relationships/image" Target="../media/image13.png"/><Relationship Id="rId33" Type="http://schemas.openxmlformats.org/officeDocument/2006/relationships/image" Target="../media/image28.png"/><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35" Type="http://schemas.openxmlformats.org/officeDocument/2006/relationships/image" Target="../media/image29.jpeg"/><Relationship Id="rId36" Type="http://schemas.openxmlformats.org/officeDocument/2006/relationships/image" Target="../media/image30.png"/><Relationship Id="rId10" Type="http://schemas.openxmlformats.org/officeDocument/2006/relationships/image" Target="../media/image14.pn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12" Type="http://schemas.openxmlformats.org/officeDocument/2006/relationships/image" Target="../media/image15.png"/><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4" Type="http://schemas.openxmlformats.org/officeDocument/2006/relationships/image" Target="../media/image16.gif"/><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16" Type="http://schemas.openxmlformats.org/officeDocument/2006/relationships/image" Target="../media/image17.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18" Type="http://schemas.openxmlformats.org/officeDocument/2006/relationships/image" Target="../media/image18.png"/><Relationship Id="rId19" Type="http://schemas.openxmlformats.org/officeDocument/2006/relationships/image" Target="../media/image19.png"/><Relationship Id="rId37"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normAutofit fontScale="92500" lnSpcReduction="20000"/>
          </a:bodyPr>
          <a:lstStyle/>
          <a:p>
            <a:r>
              <a:rPr lang="en-US" dirty="0"/>
              <a:t>CASE STUDY</a:t>
            </a:r>
          </a:p>
        </p:txBody>
      </p:sp>
      <p:graphicFrame>
        <p:nvGraphicFramePr>
          <p:cNvPr id="35" name="Table 34"/>
          <p:cNvGraphicFramePr>
            <a:graphicFrameLocks noGrp="1"/>
          </p:cNvGraphicFramePr>
          <p:nvPr>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extLst>
                    <a:ext uri="{9D8B030D-6E8A-4147-A177-3AD203B41FA5}">
                      <a16:colId xmlns:a16="http://schemas.microsoft.com/office/drawing/2014/main" xmlns="" val="20000"/>
                    </a:ext>
                  </a:extLst>
                </a:gridCol>
                <a:gridCol w="5882195">
                  <a:extLst>
                    <a:ext uri="{9D8B030D-6E8A-4147-A177-3AD203B41FA5}">
                      <a16:colId xmlns:a16="http://schemas.microsoft.com/office/drawing/2014/main" xmlns="" val="20001"/>
                    </a:ext>
                  </a:extLst>
                </a:gridCol>
              </a:tblGrid>
              <a:tr h="422175">
                <a:tc gridSpan="2">
                  <a:txBody>
                    <a:bodyPr/>
                    <a:lstStyle/>
                    <a:p>
                      <a:pPr marL="100330" marR="0">
                        <a:spcBef>
                          <a:spcPts val="100"/>
                        </a:spcBef>
                        <a:spcAft>
                          <a:spcPts val="100"/>
                        </a:spcAft>
                      </a:pPr>
                      <a:r>
                        <a:rPr lang="en-CA" sz="1600" kern="1000" cap="all" dirty="0">
                          <a:effectLst/>
                        </a:rPr>
                        <a:t>Engagement Example</a:t>
                      </a:r>
                      <a:endParaRPr lang="en-CA" sz="1600" kern="1000" cap="all" baseline="0" dirty="0">
                        <a:effectLst/>
                      </a:endParaRPr>
                    </a:p>
                  </a:txBody>
                  <a:tcPr marL="73025" marR="73025" anchor="ctr">
                    <a:solidFill>
                      <a:schemeClr val="bg1">
                        <a:lumMod val="50000"/>
                      </a:schemeClr>
                    </a:solidFill>
                  </a:tcPr>
                </a:tc>
                <a:tc hMerge="1">
                  <a:txBody>
                    <a:bodyPr/>
                    <a:lstStyle/>
                    <a:p>
                      <a:endParaRPr lang="en-US"/>
                    </a:p>
                  </a:txBody>
                  <a:tcPr/>
                </a:tc>
                <a:extLst>
                  <a:ext uri="{0D108BD9-81ED-4DB2-BD59-A6C34878D82A}">
                    <a16:rowId xmlns:a16="http://schemas.microsoft.com/office/drawing/2014/main" xmlns="" val="10000"/>
                  </a:ext>
                </a:extLst>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a:solidFill>
                            <a:schemeClr val="dk1"/>
                          </a:solidFill>
                          <a:effectLst/>
                          <a:latin typeface="+mn-lt"/>
                          <a:ea typeface="+mn-ea"/>
                          <a:cs typeface="+mn-cs"/>
                        </a:rPr>
                        <a:t>HSBC</a:t>
                      </a:r>
                      <a:r>
                        <a:rPr lang="en-US" sz="1600" b="0" kern="1200" baseline="0" dirty="0">
                          <a:solidFill>
                            <a:schemeClr val="dk1"/>
                          </a:solidFill>
                          <a:effectLst/>
                          <a:latin typeface="+mn-lt"/>
                          <a:ea typeface="+mn-ea"/>
                          <a:cs typeface="+mn-cs"/>
                        </a:rPr>
                        <a:t> Private Bank</a:t>
                      </a:r>
                      <a:endParaRPr lang="en-US" sz="1600" b="1" kern="1000" dirty="0">
                        <a:solidFill>
                          <a:srgbClr val="404040"/>
                        </a:solidFill>
                        <a:effectLst/>
                        <a:latin typeface="Calibri"/>
                        <a:ea typeface="Times New Roman"/>
                        <a:cs typeface="Arial"/>
                      </a:endParaRPr>
                    </a:p>
                  </a:txBody>
                  <a:tcPr marL="73025" marR="73025">
                    <a:solidFill>
                      <a:srgbClr val="FFFFFF"/>
                    </a:solidFill>
                  </a:tcPr>
                </a:tc>
                <a:extLst>
                  <a:ext uri="{0D108BD9-81ED-4DB2-BD59-A6C34878D82A}">
                    <a16:rowId xmlns:a16="http://schemas.microsoft.com/office/drawing/2014/main" xmlns="" val="10001"/>
                  </a:ext>
                </a:extLst>
              </a:tr>
              <a:tr h="432048">
                <a:tc>
                  <a:txBody>
                    <a:bodyPr/>
                    <a:lstStyle/>
                    <a:p>
                      <a:pPr marL="91440" marR="0" indent="0" algn="just">
                        <a:lnSpc>
                          <a:spcPts val="1500"/>
                        </a:lnSpc>
                        <a:spcBef>
                          <a:spcPts val="0"/>
                        </a:spcBef>
                        <a:spcAft>
                          <a:spcPts val="0"/>
                        </a:spcAft>
                        <a:tabLst>
                          <a:tab pos="228600" algn="l"/>
                        </a:tabLst>
                      </a:pPr>
                      <a:r>
                        <a:rPr lang="en-US" sz="1600" kern="1000" dirty="0">
                          <a:solidFill>
                            <a:srgbClr val="C60C30"/>
                          </a:solidFill>
                          <a:effectLst/>
                          <a:latin typeface="Calibri"/>
                          <a:ea typeface="Times New Roman"/>
                          <a:cs typeface="Arial"/>
                        </a:rPr>
                        <a:t>INTIATIVE</a:t>
                      </a: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a:solidFill>
                            <a:schemeClr val="dk1"/>
                          </a:solidFill>
                          <a:effectLst/>
                          <a:latin typeface="+mn-lt"/>
                          <a:ea typeface="+mn-ea"/>
                          <a:cs typeface="+mn-cs"/>
                        </a:rPr>
                        <a:t>Application</a:t>
                      </a:r>
                      <a:r>
                        <a:rPr lang="en-US" sz="1600" b="1" kern="1200" baseline="0" dirty="0">
                          <a:solidFill>
                            <a:schemeClr val="dk1"/>
                          </a:solidFill>
                          <a:effectLst/>
                          <a:latin typeface="+mn-lt"/>
                          <a:ea typeface="+mn-ea"/>
                          <a:cs typeface="+mn-cs"/>
                        </a:rPr>
                        <a:t> Evergreening</a:t>
                      </a:r>
                      <a:endParaRPr lang="en-US" sz="1600" b="1" dirty="0">
                        <a:effectLst/>
                      </a:endParaRPr>
                    </a:p>
                  </a:txBody>
                  <a:tcPr marL="73025" marR="73025">
                    <a:solidFill>
                      <a:srgbClr val="FFFFFF"/>
                    </a:solidFill>
                  </a:tcPr>
                </a:tc>
                <a:extLst>
                  <a:ext uri="{0D108BD9-81ED-4DB2-BD59-A6C34878D82A}">
                    <a16:rowId xmlns:a16="http://schemas.microsoft.com/office/drawing/2014/main" xmlns="" val="10002"/>
                  </a:ext>
                </a:extLst>
              </a:tr>
              <a:tr h="82296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a:solidFill>
                            <a:schemeClr val="tx1"/>
                          </a:solidFill>
                          <a:cs typeface="Arial" pitchFamily="34" charset="0"/>
                        </a:rPr>
                        <a:t>The infrastructure need to be upgraded according to hardware / middleware support cycle.</a:t>
                      </a:r>
                    </a:p>
                  </a:txBody>
                  <a:tcPr marL="73025" marR="73025">
                    <a:solidFill>
                      <a:srgbClr val="FFFFFF"/>
                    </a:solidFill>
                  </a:tcPr>
                </a:tc>
                <a:extLst>
                  <a:ext uri="{0D108BD9-81ED-4DB2-BD59-A6C34878D82A}">
                    <a16:rowId xmlns:a16="http://schemas.microsoft.com/office/drawing/2014/main" xmlns="" val="10003"/>
                  </a:ext>
                </a:extLst>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a:solidFill>
                            <a:schemeClr val="tx1"/>
                          </a:solidFill>
                          <a:cs typeface="Arial" pitchFamily="34" charset="0"/>
                        </a:rPr>
                        <a:t>We have setup a new infrastructure and install the application into it. The application is modified according to the change and support during the regression cycle.</a:t>
                      </a:r>
                    </a:p>
                  </a:txBody>
                  <a:tcPr marL="73025" marR="73025">
                    <a:solidFill>
                      <a:srgbClr val="FFFFFF"/>
                    </a:solidFill>
                  </a:tcPr>
                </a:tc>
                <a:extLst>
                  <a:ext uri="{0D108BD9-81ED-4DB2-BD59-A6C34878D82A}">
                    <a16:rowId xmlns:a16="http://schemas.microsoft.com/office/drawing/2014/main" xmlns="" val="10004"/>
                  </a:ext>
                </a:extLst>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8707" y="6006041"/>
            <a:ext cx="1279717" cy="487892"/>
          </a:xfrm>
          <a:prstGeom prst="rect">
            <a:avLst/>
          </a:prstGeom>
        </p:spPr>
      </p:pic>
    </p:spTree>
    <p:extLst>
      <p:ext uri="{BB962C8B-B14F-4D97-AF65-F5344CB8AC3E}">
        <p14:creationId xmlns:p14="http://schemas.microsoft.com/office/powerpoint/2010/main" val="10308553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Top Level Implementation Strategy</a:t>
            </a:r>
          </a:p>
        </p:txBody>
      </p:sp>
      <p:cxnSp>
        <p:nvCxnSpPr>
          <p:cNvPr id="7" name="Straight Connector 6"/>
          <p:cNvCxnSpPr>
            <a:stCxn id="10" idx="3"/>
            <a:endCxn id="14" idx="1"/>
          </p:cNvCxnSpPr>
          <p:nvPr/>
        </p:nvCxnSpPr>
        <p:spPr>
          <a:xfrm flipV="1">
            <a:off x="4259656" y="2268054"/>
            <a:ext cx="889559" cy="1298383"/>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Alternate Process 9"/>
          <p:cNvSpPr/>
          <p:nvPr/>
        </p:nvSpPr>
        <p:spPr>
          <a:xfrm>
            <a:off x="1887036" y="2845294"/>
            <a:ext cx="2372620" cy="14422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EOL – Middleware </a:t>
            </a:r>
          </a:p>
          <a:p>
            <a:pPr algn="ctr"/>
            <a:r>
              <a:rPr lang="en-US" dirty="0" smtClean="0"/>
              <a:t>Upgrade Phase 3</a:t>
            </a:r>
          </a:p>
        </p:txBody>
      </p:sp>
      <p:sp>
        <p:nvSpPr>
          <p:cNvPr id="14" name="Flowchart: Alternate Process 13"/>
          <p:cNvSpPr/>
          <p:nvPr/>
        </p:nvSpPr>
        <p:spPr>
          <a:xfrm>
            <a:off x="5149215" y="1940394"/>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Virtualization, DR, </a:t>
            </a:r>
            <a:endParaRPr lang="en-US" sz="1400" dirty="0" smtClean="0">
              <a:solidFill>
                <a:schemeClr val="tx2"/>
              </a:solidFill>
            </a:endParaRPr>
          </a:p>
          <a:p>
            <a:pPr algn="ctr"/>
            <a:r>
              <a:rPr lang="en-US" sz="1400" dirty="0" smtClean="0">
                <a:solidFill>
                  <a:schemeClr val="tx2"/>
                </a:solidFill>
              </a:rPr>
              <a:t>LAN </a:t>
            </a:r>
            <a:r>
              <a:rPr lang="en-US" sz="1400" dirty="0">
                <a:solidFill>
                  <a:schemeClr val="tx2"/>
                </a:solidFill>
              </a:rPr>
              <a:t>Upgrade</a:t>
            </a:r>
          </a:p>
        </p:txBody>
      </p:sp>
      <p:sp>
        <p:nvSpPr>
          <p:cNvPr id="22" name="Flowchart: Alternate Process 21"/>
          <p:cNvSpPr/>
          <p:nvPr/>
        </p:nvSpPr>
        <p:spPr>
          <a:xfrm>
            <a:off x="5149215" y="4324352"/>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CorpMQ Migration</a:t>
            </a:r>
          </a:p>
        </p:txBody>
      </p:sp>
      <p:cxnSp>
        <p:nvCxnSpPr>
          <p:cNvPr id="21" name="Straight Connector 20"/>
          <p:cNvCxnSpPr>
            <a:stCxn id="22" idx="1"/>
            <a:endCxn id="10" idx="3"/>
          </p:cNvCxnSpPr>
          <p:nvPr/>
        </p:nvCxnSpPr>
        <p:spPr>
          <a:xfrm flipH="1" flipV="1">
            <a:off x="4259656" y="3566437"/>
            <a:ext cx="889559" cy="1085575"/>
          </a:xfrm>
          <a:prstGeom prst="line">
            <a:avLst/>
          </a:prstGeom>
        </p:spPr>
        <p:style>
          <a:lnRef idx="1">
            <a:schemeClr val="accent1"/>
          </a:lnRef>
          <a:fillRef idx="0">
            <a:schemeClr val="accent1"/>
          </a:fillRef>
          <a:effectRef idx="0">
            <a:schemeClr val="accent1"/>
          </a:effectRef>
          <a:fontRef idx="minor">
            <a:schemeClr val="tx1"/>
          </a:fontRef>
        </p:style>
      </p:cxnSp>
      <p:sp>
        <p:nvSpPr>
          <p:cNvPr id="35" name="Flowchart: Alternate Process 34"/>
          <p:cNvSpPr/>
          <p:nvPr/>
        </p:nvSpPr>
        <p:spPr>
          <a:xfrm>
            <a:off x="5122545" y="3132373"/>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Server</a:t>
            </a:r>
          </a:p>
          <a:p>
            <a:pPr algn="ctr"/>
            <a:r>
              <a:rPr lang="en-US" sz="1400" dirty="0">
                <a:solidFill>
                  <a:schemeClr val="tx2"/>
                </a:solidFill>
              </a:rPr>
              <a:t>Re-Platforming</a:t>
            </a:r>
          </a:p>
        </p:txBody>
      </p:sp>
      <p:cxnSp>
        <p:nvCxnSpPr>
          <p:cNvPr id="47" name="Straight Connector 46"/>
          <p:cNvCxnSpPr>
            <a:stCxn id="35" idx="1"/>
            <a:endCxn id="10" idx="3"/>
          </p:cNvCxnSpPr>
          <p:nvPr/>
        </p:nvCxnSpPr>
        <p:spPr>
          <a:xfrm flipH="1">
            <a:off x="4259656" y="3460033"/>
            <a:ext cx="862889" cy="106404"/>
          </a:xfrm>
          <a:prstGeom prst="line">
            <a:avLst/>
          </a:prstGeom>
        </p:spPr>
        <p:style>
          <a:lnRef idx="1">
            <a:schemeClr val="accent1"/>
          </a:lnRef>
          <a:fillRef idx="0">
            <a:schemeClr val="accent1"/>
          </a:fillRef>
          <a:effectRef idx="0">
            <a:schemeClr val="accent1"/>
          </a:effectRef>
          <a:fontRef idx="minor">
            <a:schemeClr val="tx1"/>
          </a:fontRef>
        </p:style>
      </p:cxnSp>
      <p:sp>
        <p:nvSpPr>
          <p:cNvPr id="51" name="Down Arrow 50"/>
          <p:cNvSpPr/>
          <p:nvPr/>
        </p:nvSpPr>
        <p:spPr>
          <a:xfrm>
            <a:off x="6147435" y="2753553"/>
            <a:ext cx="167640" cy="274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wn Arrow 51"/>
          <p:cNvSpPr/>
          <p:nvPr/>
        </p:nvSpPr>
        <p:spPr>
          <a:xfrm>
            <a:off x="6136005" y="3892192"/>
            <a:ext cx="167640" cy="274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994787" y="4248967"/>
            <a:ext cx="2527048" cy="837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34697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698827"/>
            <a:ext cx="8244916" cy="1723549"/>
          </a:xfrm>
          <a:prstGeom prst="rect">
            <a:avLst/>
          </a:prstGeom>
        </p:spPr>
        <p:txBody>
          <a:bodyPr wrap="square">
            <a:spAutoFit/>
          </a:bodyPr>
          <a:lstStyle/>
          <a:p>
            <a:pPr algn="just">
              <a:spcAft>
                <a:spcPts val="600"/>
              </a:spcAft>
            </a:pPr>
            <a:r>
              <a:rPr lang="en-HK" sz="1600" dirty="0" smtClean="0">
                <a:solidFill>
                  <a:srgbClr val="000000"/>
                </a:solidFill>
              </a:rPr>
              <a:t>Cathay Pacific has implemented IBM WebSphere Message Queue and relevant communication client application</a:t>
            </a:r>
            <a:r>
              <a:rPr lang="en-US" altLang="zh-CN" sz="1600" dirty="0" smtClean="0">
                <a:solidFill>
                  <a:srgbClr val="000000"/>
                </a:solidFill>
              </a:rPr>
              <a:t>s</a:t>
            </a:r>
            <a:r>
              <a:rPr lang="en-HK" sz="1600" dirty="0" smtClean="0">
                <a:solidFill>
                  <a:srgbClr val="000000"/>
                </a:solidFill>
              </a:rPr>
              <a:t> for years. Due to the end of support of MQ version 6</a:t>
            </a:r>
            <a:r>
              <a:rPr lang="en-US" sz="1600" dirty="0" smtClean="0">
                <a:solidFill>
                  <a:srgbClr val="000000"/>
                </a:solidFill>
              </a:rPr>
              <a:t>/7</a:t>
            </a:r>
            <a:r>
              <a:rPr lang="en-HK" sz="1600" dirty="0" smtClean="0">
                <a:solidFill>
                  <a:srgbClr val="000000"/>
                </a:solidFill>
              </a:rPr>
              <a:t>, the company has planned to kick start the MQ upgrade project from version </a:t>
            </a:r>
            <a:r>
              <a:rPr lang="en-US" sz="1600" dirty="0" smtClean="0">
                <a:solidFill>
                  <a:srgbClr val="000000"/>
                </a:solidFill>
              </a:rPr>
              <a:t>6 to version </a:t>
            </a:r>
            <a:r>
              <a:rPr lang="en-US" sz="1600" dirty="0">
                <a:solidFill>
                  <a:srgbClr val="000000"/>
                </a:solidFill>
              </a:rPr>
              <a:t>8</a:t>
            </a:r>
            <a:r>
              <a:rPr lang="en-US" sz="1600" dirty="0" smtClean="0">
                <a:solidFill>
                  <a:srgbClr val="000000"/>
                </a:solidFill>
              </a:rPr>
              <a:t>.   </a:t>
            </a:r>
          </a:p>
          <a:p>
            <a:pPr algn="just">
              <a:spcAft>
                <a:spcPts val="600"/>
              </a:spcAft>
            </a:pPr>
            <a:endParaRPr lang="en-US" sz="1600" dirty="0" smtClean="0">
              <a:solidFill>
                <a:srgbClr val="000000"/>
              </a:solidFill>
            </a:endParaRPr>
          </a:p>
          <a:p>
            <a:pPr algn="just">
              <a:spcAft>
                <a:spcPts val="600"/>
              </a:spcAft>
            </a:pPr>
            <a:r>
              <a:rPr lang="en-US" sz="1600" dirty="0" smtClean="0">
                <a:solidFill>
                  <a:srgbClr val="000000"/>
                </a:solidFill>
              </a:rPr>
              <a:t>The objective of the project is aimed to ensure the smooth transitions of the mentioned middleware migration without affecting existing applications’ operations. </a:t>
            </a:r>
            <a:endParaRPr lang="en-US" sz="1600" strike="sngStrike" dirty="0"/>
          </a:p>
        </p:txBody>
      </p:sp>
      <p:sp>
        <p:nvSpPr>
          <p:cNvPr id="2" name="Rectangle 1"/>
          <p:cNvSpPr/>
          <p:nvPr/>
        </p:nvSpPr>
        <p:spPr>
          <a:xfrm>
            <a:off x="743531" y="2717704"/>
            <a:ext cx="7893289" cy="3531736"/>
          </a:xfrm>
          <a:prstGeom prst="rect">
            <a:avLst/>
          </a:prstGeom>
        </p:spPr>
        <p:txBody>
          <a:bodyPr wrap="square">
            <a:spAutoFit/>
          </a:bodyPr>
          <a:lstStyle/>
          <a:p>
            <a:pPr algn="just">
              <a:spcBef>
                <a:spcPts val="600"/>
              </a:spcBef>
              <a:spcAft>
                <a:spcPts val="600"/>
              </a:spcAft>
              <a:buClr>
                <a:srgbClr val="C60C30"/>
              </a:buClr>
            </a:pPr>
            <a:r>
              <a:rPr lang="en-US" sz="16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MQ Client application technologies includes but no limited to z/OS, JMS/Java, C and AS/400</a:t>
            </a:r>
          </a:p>
          <a:p>
            <a:pPr marL="342900" indent="-342900" algn="just">
              <a:spcBef>
                <a:spcPts val="300"/>
              </a:spcBef>
              <a:spcAft>
                <a:spcPts val="300"/>
              </a:spcAft>
              <a:buClr>
                <a:srgbClr val="C60C30"/>
              </a:buClr>
              <a:buFont typeface="Wingdings" panose="05000000000000000000" pitchFamily="2" charset="2"/>
              <a:buChar char="§"/>
            </a:pPr>
            <a:endParaRPr lang="en-US" sz="16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6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 Level Implementation Strategy</a:t>
            </a:r>
            <a:endParaRPr lang="en-US" dirty="0"/>
          </a:p>
        </p:txBody>
      </p:sp>
    </p:spTree>
    <p:extLst>
      <p:ext uri="{BB962C8B-B14F-4D97-AF65-F5344CB8AC3E}">
        <p14:creationId xmlns:p14="http://schemas.microsoft.com/office/powerpoint/2010/main" val="35436701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CorpMQ Migration</a:t>
            </a:r>
            <a:endParaRPr lang="en-US" sz="2000" b="1" dirty="0"/>
          </a:p>
        </p:txBody>
      </p:sp>
      <p:cxnSp>
        <p:nvCxnSpPr>
          <p:cNvPr id="7" name="Straight Connector 6"/>
          <p:cNvCxnSpPr>
            <a:stCxn id="10" idx="3"/>
            <a:endCxn id="14" idx="1"/>
          </p:cNvCxnSpPr>
          <p:nvPr/>
        </p:nvCxnSpPr>
        <p:spPr>
          <a:xfrm flipV="1">
            <a:off x="4259656" y="964713"/>
            <a:ext cx="1042411" cy="2601724"/>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Alternate Process 9"/>
          <p:cNvSpPr/>
          <p:nvPr/>
        </p:nvSpPr>
        <p:spPr>
          <a:xfrm>
            <a:off x="1887036" y="2845294"/>
            <a:ext cx="2372620" cy="14422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CorpMQ Migration</a:t>
            </a:r>
          </a:p>
        </p:txBody>
      </p:sp>
      <p:sp>
        <p:nvSpPr>
          <p:cNvPr id="14" name="Flowchart: Alternate Process 13"/>
          <p:cNvSpPr/>
          <p:nvPr/>
        </p:nvSpPr>
        <p:spPr>
          <a:xfrm>
            <a:off x="5302067" y="729913"/>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Change Analysis, Planning</a:t>
            </a:r>
            <a:endParaRPr lang="en-US" sz="1400" dirty="0">
              <a:solidFill>
                <a:schemeClr val="tx2"/>
              </a:solidFill>
            </a:endParaRPr>
          </a:p>
        </p:txBody>
      </p:sp>
      <p:cxnSp>
        <p:nvCxnSpPr>
          <p:cNvPr id="21" name="Straight Connector 20"/>
          <p:cNvCxnSpPr>
            <a:stCxn id="32" idx="1"/>
            <a:endCxn id="10" idx="3"/>
          </p:cNvCxnSpPr>
          <p:nvPr/>
        </p:nvCxnSpPr>
        <p:spPr>
          <a:xfrm flipH="1">
            <a:off x="4259656" y="2298446"/>
            <a:ext cx="1042411" cy="1267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1" idx="1"/>
            <a:endCxn id="10" idx="3"/>
          </p:cNvCxnSpPr>
          <p:nvPr/>
        </p:nvCxnSpPr>
        <p:spPr>
          <a:xfrm flipH="1">
            <a:off x="4259656" y="1645055"/>
            <a:ext cx="1042411" cy="192138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Alternate Process 30"/>
          <p:cNvSpPr/>
          <p:nvPr/>
        </p:nvSpPr>
        <p:spPr>
          <a:xfrm>
            <a:off x="5302067" y="1410255"/>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System Development</a:t>
            </a:r>
            <a:endParaRPr lang="en-US" sz="1400" dirty="0">
              <a:solidFill>
                <a:schemeClr val="tx2"/>
              </a:solidFill>
            </a:endParaRPr>
          </a:p>
        </p:txBody>
      </p:sp>
      <p:sp>
        <p:nvSpPr>
          <p:cNvPr id="32" name="Flowchart: Alternate Process 31"/>
          <p:cNvSpPr/>
          <p:nvPr/>
        </p:nvSpPr>
        <p:spPr>
          <a:xfrm>
            <a:off x="5302067" y="206364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Unit Test &amp; System Test</a:t>
            </a:r>
            <a:endParaRPr lang="en-US" sz="1400" dirty="0">
              <a:solidFill>
                <a:schemeClr val="tx2"/>
              </a:solidFill>
            </a:endParaRPr>
          </a:p>
        </p:txBody>
      </p:sp>
      <p:sp>
        <p:nvSpPr>
          <p:cNvPr id="33" name="Flowchart: Alternate Process 32"/>
          <p:cNvSpPr/>
          <p:nvPr/>
        </p:nvSpPr>
        <p:spPr>
          <a:xfrm>
            <a:off x="5302067" y="2726869"/>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System Integration Test</a:t>
            </a:r>
            <a:endParaRPr lang="en-US" sz="1400" dirty="0">
              <a:solidFill>
                <a:schemeClr val="tx2"/>
              </a:solidFill>
            </a:endParaRPr>
          </a:p>
        </p:txBody>
      </p:sp>
      <p:sp>
        <p:nvSpPr>
          <p:cNvPr id="34" name="Flowchart: Alternate Process 33"/>
          <p:cNvSpPr/>
          <p:nvPr/>
        </p:nvSpPr>
        <p:spPr>
          <a:xfrm>
            <a:off x="5302067" y="3363250"/>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End to End Regression Test</a:t>
            </a:r>
            <a:endParaRPr lang="en-US" sz="1400" dirty="0">
              <a:solidFill>
                <a:schemeClr val="tx2"/>
              </a:solidFill>
            </a:endParaRPr>
          </a:p>
        </p:txBody>
      </p:sp>
      <p:sp>
        <p:nvSpPr>
          <p:cNvPr id="37" name="Flowchart: Alternate Process 36"/>
          <p:cNvSpPr/>
          <p:nvPr/>
        </p:nvSpPr>
        <p:spPr>
          <a:xfrm>
            <a:off x="5302067" y="399780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Code Revision</a:t>
            </a:r>
            <a:endParaRPr lang="en-US" sz="1400" dirty="0">
              <a:solidFill>
                <a:schemeClr val="tx2"/>
              </a:solidFill>
            </a:endParaRPr>
          </a:p>
        </p:txBody>
      </p:sp>
      <p:sp>
        <p:nvSpPr>
          <p:cNvPr id="38" name="Flowchart: Alternate Process 37"/>
          <p:cNvSpPr/>
          <p:nvPr/>
        </p:nvSpPr>
        <p:spPr>
          <a:xfrm>
            <a:off x="5302067" y="5211448"/>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Operation Acceptance Test</a:t>
            </a:r>
            <a:endParaRPr lang="en-US" sz="1400" dirty="0">
              <a:solidFill>
                <a:schemeClr val="tx2"/>
              </a:solidFill>
            </a:endParaRPr>
          </a:p>
        </p:txBody>
      </p:sp>
      <p:sp>
        <p:nvSpPr>
          <p:cNvPr id="39" name="Flowchart: Alternate Process 38"/>
          <p:cNvSpPr/>
          <p:nvPr/>
        </p:nvSpPr>
        <p:spPr>
          <a:xfrm>
            <a:off x="5302067" y="591584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Implementation</a:t>
            </a:r>
            <a:endParaRPr lang="en-US" sz="1400" dirty="0">
              <a:solidFill>
                <a:schemeClr val="tx2"/>
              </a:solidFill>
            </a:endParaRPr>
          </a:p>
        </p:txBody>
      </p:sp>
      <p:cxnSp>
        <p:nvCxnSpPr>
          <p:cNvPr id="41" name="Straight Connector 40"/>
          <p:cNvCxnSpPr>
            <a:stCxn id="33" idx="1"/>
            <a:endCxn id="10" idx="3"/>
          </p:cNvCxnSpPr>
          <p:nvPr/>
        </p:nvCxnSpPr>
        <p:spPr>
          <a:xfrm flipH="1">
            <a:off x="4259656" y="2961669"/>
            <a:ext cx="1042411" cy="604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4" idx="1"/>
            <a:endCxn id="10" idx="3"/>
          </p:cNvCxnSpPr>
          <p:nvPr/>
        </p:nvCxnSpPr>
        <p:spPr>
          <a:xfrm flipH="1" flipV="1">
            <a:off x="4259656" y="3566437"/>
            <a:ext cx="1042411" cy="31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7" idx="1"/>
            <a:endCxn id="10" idx="3"/>
          </p:cNvCxnSpPr>
          <p:nvPr/>
        </p:nvCxnSpPr>
        <p:spPr>
          <a:xfrm flipH="1" flipV="1">
            <a:off x="4259656" y="3566437"/>
            <a:ext cx="1042411" cy="666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8" idx="1"/>
            <a:endCxn id="10" idx="3"/>
          </p:cNvCxnSpPr>
          <p:nvPr/>
        </p:nvCxnSpPr>
        <p:spPr>
          <a:xfrm flipH="1" flipV="1">
            <a:off x="4259656" y="3566437"/>
            <a:ext cx="1042411" cy="1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1"/>
            <a:endCxn id="10" idx="3"/>
          </p:cNvCxnSpPr>
          <p:nvPr/>
        </p:nvCxnSpPr>
        <p:spPr>
          <a:xfrm flipH="1" flipV="1">
            <a:off x="4259656" y="3566437"/>
            <a:ext cx="1042411" cy="2584209"/>
          </a:xfrm>
          <a:prstGeom prst="line">
            <a:avLst/>
          </a:prstGeom>
        </p:spPr>
        <p:style>
          <a:lnRef idx="1">
            <a:schemeClr val="accent1"/>
          </a:lnRef>
          <a:fillRef idx="0">
            <a:schemeClr val="accent1"/>
          </a:fillRef>
          <a:effectRef idx="0">
            <a:schemeClr val="accent1"/>
          </a:effectRef>
          <a:fontRef idx="minor">
            <a:schemeClr val="tx1"/>
          </a:fontRef>
        </p:style>
      </p:cxnSp>
      <p:sp>
        <p:nvSpPr>
          <p:cNvPr id="58" name="Flowchart: Alternate Process 57"/>
          <p:cNvSpPr/>
          <p:nvPr/>
        </p:nvSpPr>
        <p:spPr>
          <a:xfrm>
            <a:off x="5302067" y="4609543"/>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IT Acceptance Test</a:t>
            </a:r>
            <a:endParaRPr lang="en-US" sz="1400" dirty="0">
              <a:solidFill>
                <a:schemeClr val="tx2"/>
              </a:solidFill>
            </a:endParaRPr>
          </a:p>
        </p:txBody>
      </p:sp>
      <p:cxnSp>
        <p:nvCxnSpPr>
          <p:cNvPr id="60" name="Straight Connector 59"/>
          <p:cNvCxnSpPr>
            <a:stCxn id="38" idx="1"/>
            <a:endCxn id="10" idx="3"/>
          </p:cNvCxnSpPr>
          <p:nvPr/>
        </p:nvCxnSpPr>
        <p:spPr>
          <a:xfrm flipH="1" flipV="1">
            <a:off x="4259656" y="3566437"/>
            <a:ext cx="1042411" cy="1879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626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MQSeries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Methods </a:t>
            </a:r>
            <a:r>
              <a:rPr lang="en-US" sz="2000" b="1" dirty="0"/>
              <a:t>- *Single Stage</a:t>
            </a:r>
          </a:p>
        </p:txBody>
      </p:sp>
      <p:sp>
        <p:nvSpPr>
          <p:cNvPr id="2" name="Rectangle 1"/>
          <p:cNvSpPr/>
          <p:nvPr/>
        </p:nvSpPr>
        <p:spPr>
          <a:xfrm>
            <a:off x="790917" y="1304369"/>
            <a:ext cx="7748650" cy="5478423"/>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Changes Analysis – New Features of MQ (Optional)</a:t>
            </a:r>
            <a:endParaRPr lang="en-US" sz="2000" b="1" dirty="0"/>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19566454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81567833"/>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50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t>
            </a:r>
            <a:r>
              <a:rPr lang="en-US" altLang="zh-CN" sz="2000" b="1" dirty="0" smtClean="0"/>
              <a:t>&amp; Go-live</a:t>
            </a:r>
            <a:r>
              <a:rPr lang="en-US" sz="2000" b="1" dirty="0" smtClean="0"/>
              <a:t> Strategy</a:t>
            </a:r>
            <a:endParaRPr lang="en-US" sz="2000" b="1" dirty="0"/>
          </a:p>
        </p:txBody>
      </p:sp>
      <p:graphicFrame>
        <p:nvGraphicFramePr>
          <p:cNvPr id="3" name="Diagram 2"/>
          <p:cNvGraphicFramePr/>
          <p:nvPr>
            <p:extLst/>
          </p:nvPr>
        </p:nvGraphicFramePr>
        <p:xfrm>
          <a:off x="1255363" y="3858374"/>
          <a:ext cx="6695268" cy="2401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28420" y="1242273"/>
            <a:ext cx="7423689" cy="2616101"/>
          </a:xfrm>
          <a:prstGeom prst="rect">
            <a:avLst/>
          </a:prstGeom>
          <a:noFill/>
        </p:spPr>
        <p:txBody>
          <a:bodyPr wrap="square" rtlCol="0">
            <a:spAutoFit/>
          </a:bodyPr>
          <a:lstStyle/>
          <a:p>
            <a:pPr algn="just"/>
            <a:r>
              <a:rPr lang="en-US" sz="1800" dirty="0" smtClean="0"/>
              <a:t>Considering multiple applications owner of this project (around 100) and other external parties To reduce the risk of implementation, the SIT, IT Acceptanc</a:t>
            </a:r>
            <a:r>
              <a:rPr lang="en-US" sz="1800" dirty="0"/>
              <a:t>e</a:t>
            </a:r>
            <a:r>
              <a:rPr lang="en-US" sz="1800" dirty="0" smtClean="0"/>
              <a:t> &amp; Go-live would take batch splitting methodology to enable the down lines from testing to production in order to:</a:t>
            </a:r>
          </a:p>
          <a:p>
            <a:pPr marL="824099" lvl="1" indent="-342900" algn="just">
              <a:buFont typeface="Arial" panose="020B0604020202020204" pitchFamily="34" charset="0"/>
              <a:buChar char="•"/>
            </a:pPr>
            <a:r>
              <a:rPr lang="en-US" sz="1800" i="1" dirty="0" smtClean="0"/>
              <a:t>Reduce the communication overhead</a:t>
            </a:r>
            <a:endParaRPr lang="en-GB" sz="1800" i="1" dirty="0" smtClean="0"/>
          </a:p>
          <a:p>
            <a:pPr marL="824099" lvl="1" indent="-342900" algn="just">
              <a:buFont typeface="Arial" panose="020B0604020202020204" pitchFamily="34" charset="0"/>
              <a:buChar char="•"/>
            </a:pPr>
            <a:r>
              <a:rPr lang="en-US" sz="1800" i="1" dirty="0" smtClean="0"/>
              <a:t>Minimize the risk of migration, foresee more potential issues batch by batch</a:t>
            </a:r>
          </a:p>
          <a:p>
            <a:pPr marL="824099" lvl="1" indent="-342900" algn="just">
              <a:buFont typeface="Arial" panose="020B0604020202020204" pitchFamily="34" charset="0"/>
              <a:buChar char="•"/>
            </a:pPr>
            <a:r>
              <a:rPr lang="en-US" sz="1800" i="1" dirty="0" smtClean="0"/>
              <a:t>Increase project team efficiency, project clarity and less stress in bug fixing &amp; deployment </a:t>
            </a:r>
          </a:p>
        </p:txBody>
      </p:sp>
    </p:spTree>
    <p:extLst>
      <p:ext uri="{BB962C8B-B14F-4D97-AF65-F5344CB8AC3E}">
        <p14:creationId xmlns:p14="http://schemas.microsoft.com/office/powerpoint/2010/main" val="6188429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&amp; Go-life Strategy</a:t>
            </a:r>
            <a:endParaRPr lang="en-US" sz="2000" b="1" dirty="0"/>
          </a:p>
        </p:txBody>
      </p:sp>
      <p:sp>
        <p:nvSpPr>
          <p:cNvPr id="10" name="Flowchart: Alternate Process 9"/>
          <p:cNvSpPr/>
          <p:nvPr/>
        </p:nvSpPr>
        <p:spPr>
          <a:xfrm>
            <a:off x="3008671" y="1719117"/>
            <a:ext cx="3126657" cy="12485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Upgraded </a:t>
            </a:r>
          </a:p>
          <a:p>
            <a:pPr algn="ctr"/>
            <a:r>
              <a:rPr lang="en-US" dirty="0" smtClean="0"/>
              <a:t>CorpMQ </a:t>
            </a:r>
          </a:p>
          <a:p>
            <a:pPr algn="ctr"/>
            <a:r>
              <a:rPr lang="en-US" dirty="0" smtClean="0"/>
              <a:t>running on new Platform</a:t>
            </a:r>
          </a:p>
        </p:txBody>
      </p:sp>
      <p:sp>
        <p:nvSpPr>
          <p:cNvPr id="35" name="Flowchart: Alternate Process 34"/>
          <p:cNvSpPr/>
          <p:nvPr/>
        </p:nvSpPr>
        <p:spPr>
          <a:xfrm>
            <a:off x="807023"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p>
        </p:txBody>
      </p:sp>
      <p:sp>
        <p:nvSpPr>
          <p:cNvPr id="40" name="Flowchart: Alternate Process 39"/>
          <p:cNvSpPr/>
          <p:nvPr/>
        </p:nvSpPr>
        <p:spPr>
          <a:xfrm>
            <a:off x="2574357"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MQ Managers</a:t>
            </a:r>
          </a:p>
        </p:txBody>
      </p:sp>
      <p:sp>
        <p:nvSpPr>
          <p:cNvPr id="46" name="TextBox 45"/>
          <p:cNvSpPr txBox="1"/>
          <p:nvPr/>
        </p:nvSpPr>
        <p:spPr>
          <a:xfrm>
            <a:off x="728420" y="1242273"/>
            <a:ext cx="7423689" cy="369332"/>
          </a:xfrm>
          <a:prstGeom prst="rect">
            <a:avLst/>
          </a:prstGeom>
          <a:noFill/>
        </p:spPr>
        <p:txBody>
          <a:bodyPr wrap="square" rtlCol="0">
            <a:spAutoFit/>
          </a:bodyPr>
          <a:lstStyle/>
          <a:p>
            <a:pPr algn="just"/>
            <a:r>
              <a:rPr lang="en-US" sz="1800" i="1" dirty="0" smtClean="0"/>
              <a:t>Testing team will carry out end-to-end testing </a:t>
            </a:r>
          </a:p>
        </p:txBody>
      </p:sp>
      <p:sp>
        <p:nvSpPr>
          <p:cNvPr id="13" name="Rectangle 12"/>
          <p:cNvSpPr/>
          <p:nvPr/>
        </p:nvSpPr>
        <p:spPr>
          <a:xfrm>
            <a:off x="501441" y="3726421"/>
            <a:ext cx="3873910" cy="1160208"/>
          </a:xfrm>
          <a:prstGeom prst="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14875" y="3013246"/>
            <a:ext cx="2743204" cy="307777"/>
          </a:xfrm>
          <a:prstGeom prst="rect">
            <a:avLst/>
          </a:prstGeom>
          <a:noFill/>
        </p:spPr>
        <p:txBody>
          <a:bodyPr wrap="square" rtlCol="0">
            <a:spAutoFit/>
          </a:bodyPr>
          <a:lstStyle/>
          <a:p>
            <a:r>
              <a:rPr lang="en-US" sz="1400" dirty="0" smtClean="0"/>
              <a:t>CX Internal Parties</a:t>
            </a:r>
            <a:endParaRPr lang="en-US" sz="1400" dirty="0"/>
          </a:p>
        </p:txBody>
      </p:sp>
      <p:sp>
        <p:nvSpPr>
          <p:cNvPr id="48" name="Rectangle 47"/>
          <p:cNvSpPr/>
          <p:nvPr/>
        </p:nvSpPr>
        <p:spPr>
          <a:xfrm>
            <a:off x="4680933" y="3726421"/>
            <a:ext cx="3873910" cy="1160208"/>
          </a:xfrm>
          <a:prstGeom prst="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209341" y="3399174"/>
            <a:ext cx="2467115" cy="307777"/>
          </a:xfrm>
          <a:prstGeom prst="rect">
            <a:avLst/>
          </a:prstGeom>
          <a:noFill/>
        </p:spPr>
        <p:txBody>
          <a:bodyPr wrap="square" rtlCol="0">
            <a:spAutoFit/>
          </a:bodyPr>
          <a:lstStyle/>
          <a:p>
            <a:pPr algn="r"/>
            <a:r>
              <a:rPr lang="en-US" sz="1400" dirty="0" smtClean="0"/>
              <a:t>CX External Parties </a:t>
            </a:r>
            <a:endParaRPr lang="en-US" sz="1400" dirty="0"/>
          </a:p>
        </p:txBody>
      </p:sp>
      <p:cxnSp>
        <p:nvCxnSpPr>
          <p:cNvPr id="17" name="Straight Arrow Connector 16"/>
          <p:cNvCxnSpPr/>
          <p:nvPr/>
        </p:nvCxnSpPr>
        <p:spPr>
          <a:xfrm flipV="1">
            <a:off x="1848461" y="3095488"/>
            <a:ext cx="1856600" cy="7392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457913" y="3112081"/>
            <a:ext cx="833354" cy="739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Alternate Process 50"/>
          <p:cNvSpPr/>
          <p:nvPr/>
        </p:nvSpPr>
        <p:spPr>
          <a:xfrm>
            <a:off x="6821892"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MQ Managers</a:t>
            </a:r>
          </a:p>
        </p:txBody>
      </p:sp>
      <p:sp>
        <p:nvSpPr>
          <p:cNvPr id="52" name="Flowchart: Alternate Process 51"/>
          <p:cNvSpPr/>
          <p:nvPr/>
        </p:nvSpPr>
        <p:spPr>
          <a:xfrm>
            <a:off x="4998789"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p>
        </p:txBody>
      </p:sp>
      <p:cxnSp>
        <p:nvCxnSpPr>
          <p:cNvPr id="53" name="Straight Arrow Connector 52"/>
          <p:cNvCxnSpPr/>
          <p:nvPr/>
        </p:nvCxnSpPr>
        <p:spPr>
          <a:xfrm flipH="1" flipV="1">
            <a:off x="4804902" y="3144648"/>
            <a:ext cx="769984" cy="67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207463" y="3131051"/>
            <a:ext cx="2322489" cy="67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67028" y="5286323"/>
            <a:ext cx="3942736" cy="969496"/>
          </a:xfrm>
          <a:prstGeom prst="rect">
            <a:avLst/>
          </a:prstGeom>
          <a:solidFill>
            <a:schemeClr val="accent1">
              <a:lumMod val="60000"/>
              <a:lumOff val="40000"/>
            </a:schemeClr>
          </a:solidFill>
        </p:spPr>
        <p:txBody>
          <a:bodyPr wrap="square" rtlCol="0">
            <a:spAutoFit/>
          </a:bodyPr>
          <a:lstStyle/>
          <a:p>
            <a:pPr algn="ctr"/>
            <a:r>
              <a:rPr lang="en-US" dirty="0" smtClean="0"/>
              <a:t>Project Testing Team </a:t>
            </a:r>
          </a:p>
          <a:p>
            <a:pPr algn="ctr"/>
            <a:r>
              <a:rPr lang="en-US" dirty="0" smtClean="0"/>
              <a:t>Carry out </a:t>
            </a:r>
          </a:p>
          <a:p>
            <a:pPr algn="ctr"/>
            <a:r>
              <a:rPr lang="en-US" dirty="0" smtClean="0"/>
              <a:t>End to End Regression Test</a:t>
            </a:r>
            <a:endParaRPr lang="en-US" dirty="0"/>
          </a:p>
        </p:txBody>
      </p:sp>
      <p:cxnSp>
        <p:nvCxnSpPr>
          <p:cNvPr id="57" name="Straight Arrow Connector 56"/>
          <p:cNvCxnSpPr/>
          <p:nvPr/>
        </p:nvCxnSpPr>
        <p:spPr>
          <a:xfrm flipV="1">
            <a:off x="1848461" y="4758855"/>
            <a:ext cx="0" cy="432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333137" y="4728017"/>
            <a:ext cx="0" cy="4634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404094" y="5451545"/>
            <a:ext cx="4427588" cy="954107"/>
          </a:xfrm>
          <a:prstGeom prst="rect">
            <a:avLst/>
          </a:prstGeom>
          <a:noFill/>
        </p:spPr>
        <p:txBody>
          <a:bodyPr wrap="square" rtlCol="0">
            <a:spAutoFit/>
          </a:bodyPr>
          <a:lstStyle/>
          <a:p>
            <a:pPr algn="just"/>
            <a:r>
              <a:rPr lang="en-US" sz="1200" i="1" dirty="0" smtClean="0"/>
              <a:t>Assumption: </a:t>
            </a:r>
          </a:p>
          <a:p>
            <a:pPr algn="just"/>
            <a:r>
              <a:rPr lang="en-US" sz="1100" i="1" dirty="0" smtClean="0"/>
              <a:t>Appx 130 application </a:t>
            </a:r>
          </a:p>
          <a:p>
            <a:pPr algn="just"/>
            <a:r>
              <a:rPr lang="en-US" sz="1100" i="1" dirty="0" smtClean="0"/>
              <a:t>CX has testing scripts provided </a:t>
            </a:r>
          </a:p>
          <a:p>
            <a:pPr algn="just"/>
            <a:r>
              <a:rPr lang="en-US" sz="1100" i="1" dirty="0" smtClean="0"/>
              <a:t>CX provide application information for end to end testing</a:t>
            </a:r>
          </a:p>
          <a:p>
            <a:pPr algn="just"/>
            <a:r>
              <a:rPr lang="en-US" sz="1100" i="1" dirty="0" smtClean="0"/>
              <a:t>Focus on CX Internal Parties applications only</a:t>
            </a:r>
          </a:p>
        </p:txBody>
      </p:sp>
      <p:pic>
        <p:nvPicPr>
          <p:cNvPr id="65" name="Picture 64"/>
          <p:cNvPicPr>
            <a:picLocks noChangeAspect="1"/>
          </p:cNvPicPr>
          <p:nvPr/>
        </p:nvPicPr>
        <p:blipFill>
          <a:blip r:embed="rId3"/>
          <a:stretch>
            <a:fillRect/>
          </a:stretch>
        </p:blipFill>
        <p:spPr>
          <a:xfrm>
            <a:off x="501441" y="3325815"/>
            <a:ext cx="1131955" cy="311767"/>
          </a:xfrm>
          <a:prstGeom prst="rect">
            <a:avLst/>
          </a:prstGeom>
        </p:spPr>
      </p:pic>
    </p:spTree>
    <p:extLst>
      <p:ext uri="{BB962C8B-B14F-4D97-AF65-F5344CB8AC3E}">
        <p14:creationId xmlns:p14="http://schemas.microsoft.com/office/powerpoint/2010/main" val="8814628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Define Impacts &amp; Regression </a:t>
            </a:r>
          </a:p>
        </p:txBody>
      </p:sp>
      <p:pic>
        <p:nvPicPr>
          <p:cNvPr id="4" name="Picture 3"/>
          <p:cNvPicPr>
            <a:picLocks noChangeAspect="1"/>
          </p:cNvPicPr>
          <p:nvPr/>
        </p:nvPicPr>
        <p:blipFill>
          <a:blip r:embed="rId3"/>
          <a:stretch>
            <a:fillRect/>
          </a:stretch>
        </p:blipFill>
        <p:spPr>
          <a:xfrm>
            <a:off x="926103" y="2068301"/>
            <a:ext cx="7618708" cy="2534686"/>
          </a:xfrm>
          <a:prstGeom prst="rect">
            <a:avLst/>
          </a:prstGeom>
        </p:spPr>
      </p:pic>
    </p:spTree>
    <p:extLst>
      <p:ext uri="{BB962C8B-B14F-4D97-AF65-F5344CB8AC3E}">
        <p14:creationId xmlns:p14="http://schemas.microsoft.com/office/powerpoint/2010/main" val="18785032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altLang="zh-CN" sz="2000" b="1" dirty="0" smtClean="0"/>
              <a:t>Testing</a:t>
            </a:r>
            <a:r>
              <a:rPr lang="en-US" sz="2000" b="1" dirty="0" smtClean="0"/>
              <a:t> &amp; Go-Live Strategy – Testing Requirement &amp; Exit Criteria</a:t>
            </a:r>
          </a:p>
          <a:p>
            <a:pPr algn="just">
              <a:spcAft>
                <a:spcPts val="600"/>
              </a:spcAft>
            </a:pPr>
            <a:endParaRPr lang="en-US" sz="2000" b="1" dirty="0"/>
          </a:p>
        </p:txBody>
      </p:sp>
      <p:graphicFrame>
        <p:nvGraphicFramePr>
          <p:cNvPr id="2" name="Diagram 1"/>
          <p:cNvGraphicFramePr/>
          <p:nvPr>
            <p:extLst/>
          </p:nvPr>
        </p:nvGraphicFramePr>
        <p:xfrm>
          <a:off x="1245031" y="1342755"/>
          <a:ext cx="6558366" cy="481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6323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smtClean="0"/>
              <a:t>Testing &amp; Go-Live Strategy – Channels Grouping in Batches</a:t>
            </a:r>
          </a:p>
          <a:p>
            <a:pPr algn="just">
              <a:spcAft>
                <a:spcPts val="600"/>
              </a:spcAft>
            </a:pPr>
            <a:endParaRPr lang="en-US" sz="2000" b="1" dirty="0"/>
          </a:p>
        </p:txBody>
      </p:sp>
      <p:graphicFrame>
        <p:nvGraphicFramePr>
          <p:cNvPr id="2" name="Table 1"/>
          <p:cNvGraphicFramePr>
            <a:graphicFrameLocks noGrp="1"/>
          </p:cNvGraphicFramePr>
          <p:nvPr>
            <p:extLst/>
          </p:nvPr>
        </p:nvGraphicFramePr>
        <p:xfrm>
          <a:off x="596679" y="1504911"/>
          <a:ext cx="8214106" cy="3988662"/>
        </p:xfrm>
        <a:graphic>
          <a:graphicData uri="http://schemas.openxmlformats.org/drawingml/2006/table">
            <a:tbl>
              <a:tblPr firstRow="1" bandRow="1">
                <a:tableStyleId>{21E4AEA4-8DFA-4A89-87EB-49C32662AFE0}</a:tableStyleId>
              </a:tblPr>
              <a:tblGrid>
                <a:gridCol w="1061640"/>
                <a:gridCol w="1790054"/>
                <a:gridCol w="2014780"/>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or enhanced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33304209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Channels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Performance Testing</a:t>
            </a:r>
          </a:p>
          <a:p>
            <a:pPr algn="just">
              <a:spcAft>
                <a:spcPts val="600"/>
              </a:spcAft>
            </a:pPr>
            <a:endParaRPr lang="en-US" sz="2000" b="1" dirty="0"/>
          </a:p>
        </p:txBody>
      </p:sp>
      <p:sp>
        <p:nvSpPr>
          <p:cNvPr id="6" name="Rectangle 5"/>
          <p:cNvSpPr/>
          <p:nvPr/>
        </p:nvSpPr>
        <p:spPr>
          <a:xfrm>
            <a:off x="783167" y="1296620"/>
            <a:ext cx="7893289" cy="261610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Dummy clients stimulate loading to one selected MQ channel for (one way traffic and return back traffic) for performance testing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Cathay Pacific should provide existing performance measurement for performance comparison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The project team will provide performance testing reports with testing results and recommendations </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2348178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SIT Arrangement and Assumptions </a:t>
            </a:r>
          </a:p>
          <a:p>
            <a:pPr algn="just">
              <a:spcAft>
                <a:spcPts val="600"/>
              </a:spcAft>
            </a:pPr>
            <a:endParaRPr lang="en-US" sz="2000" b="1" dirty="0"/>
          </a:p>
        </p:txBody>
      </p:sp>
      <p:sp>
        <p:nvSpPr>
          <p:cNvPr id="5" name="Rectangle 4"/>
          <p:cNvSpPr/>
          <p:nvPr/>
        </p:nvSpPr>
        <p:spPr>
          <a:xfrm>
            <a:off x="1251347" y="6282600"/>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6" name="Rectangle 5"/>
          <p:cNvSpPr/>
          <p:nvPr/>
        </p:nvSpPr>
        <p:spPr>
          <a:xfrm>
            <a:off x="783167" y="1296620"/>
            <a:ext cx="7893289" cy="470898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Verify channels on upgraded platform by dummy clients (exclude AS/400 or z/OS clients). Dummy clients will be developed during the project implementation period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AS/400 and z/OS related verification should be carried by Cathay Pacific’s IT application team</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involve external parties will not be covered in SIT</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or applications </a:t>
            </a:r>
            <a:r>
              <a:rPr lang="en-HK" sz="1800" u="sng" dirty="0" smtClean="0">
                <a:solidFill>
                  <a:srgbClr val="C60C30"/>
                </a:solidFill>
              </a:rPr>
              <a:t>without</a:t>
            </a:r>
            <a:r>
              <a:rPr lang="en-HK" sz="1800" dirty="0" smtClean="0">
                <a:solidFill>
                  <a:srgbClr val="C60C30"/>
                </a:solidFill>
              </a:rPr>
              <a:t> proper documentation provided, the project team will carry out testing with sufficient support from relevant application owner, e.g. application owners need to provide all info of its integration points with </a:t>
            </a:r>
            <a:r>
              <a:rPr lang="en-HK" sz="1800" dirty="0" err="1" smtClean="0">
                <a:solidFill>
                  <a:srgbClr val="C60C30"/>
                </a:solidFill>
              </a:rPr>
              <a:t>CorpMQ</a:t>
            </a:r>
            <a:r>
              <a:rPr lang="en-HK" sz="1800" dirty="0" smtClean="0">
                <a:solidFill>
                  <a:srgbClr val="C60C30"/>
                </a:solidFill>
              </a:rPr>
              <a:t> and the behaviour of the interface.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Test cases on each type of client technology, including connectivity, sending &amp; consuming, each type of communication pattern, and estimated number of test cases of sample testing is 80</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7506262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IT Acceptance Arrangement and Assumption </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7" name="Rectangle 6"/>
          <p:cNvSpPr/>
          <p:nvPr/>
        </p:nvSpPr>
        <p:spPr>
          <a:xfrm>
            <a:off x="783167" y="1296620"/>
            <a:ext cx="7893289" cy="2092881"/>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Assuming </a:t>
            </a:r>
            <a:r>
              <a:rPr lang="en-HK" sz="2000" dirty="0" smtClean="0">
                <a:solidFill>
                  <a:srgbClr val="C60C30"/>
                </a:solidFill>
              </a:rPr>
              <a:t>Cathay Pacific managed </a:t>
            </a:r>
            <a:r>
              <a:rPr lang="en-HK" sz="2000" dirty="0">
                <a:solidFill>
                  <a:srgbClr val="C60C30"/>
                </a:solidFill>
              </a:rPr>
              <a:t>to coordinate the business users and plan for </a:t>
            </a:r>
            <a:r>
              <a:rPr lang="en-HK" sz="2000" dirty="0" smtClean="0">
                <a:solidFill>
                  <a:srgbClr val="C60C30"/>
                </a:solidFill>
              </a:rPr>
              <a:t>IT Acceptance Test, </a:t>
            </a:r>
            <a:r>
              <a:rPr lang="en-HK" sz="2000" dirty="0">
                <a:solidFill>
                  <a:srgbClr val="C60C30"/>
                </a:solidFill>
              </a:rPr>
              <a:t>RGP mainly assists in providing technology supports and/or certain documentation of below </a:t>
            </a:r>
            <a:r>
              <a:rPr lang="en-HK" sz="2000" dirty="0" smtClean="0">
                <a:solidFill>
                  <a:srgbClr val="C60C30"/>
                </a:solidFill>
              </a:rPr>
              <a:t>items:</a:t>
            </a:r>
            <a:br>
              <a:rPr lang="en-HK" sz="2000" dirty="0" smtClean="0">
                <a:solidFill>
                  <a:srgbClr val="C60C30"/>
                </a:solidFill>
              </a:rPr>
            </a:br>
            <a:endParaRPr lang="en-HK" sz="2000" dirty="0">
              <a:solidFill>
                <a:srgbClr val="C60C30"/>
              </a:solidFill>
            </a:endParaRPr>
          </a:p>
          <a:p>
            <a:pPr lvl="2" algn="just">
              <a:spcBef>
                <a:spcPts val="300"/>
              </a:spcBef>
              <a:spcAft>
                <a:spcPts val="300"/>
              </a:spcAft>
              <a:buClr>
                <a:srgbClr val="C60C30"/>
              </a:buClr>
            </a:pPr>
            <a:r>
              <a:rPr lang="en-HK" sz="2000" dirty="0">
                <a:solidFill>
                  <a:srgbClr val="C60C30"/>
                </a:solidFill>
              </a:rPr>
              <a:t>- Log &amp; Sub-system monitoring </a:t>
            </a:r>
          </a:p>
          <a:p>
            <a:pPr lvl="2" algn="just">
              <a:spcBef>
                <a:spcPts val="300"/>
              </a:spcBef>
              <a:spcAft>
                <a:spcPts val="300"/>
              </a:spcAft>
              <a:buClr>
                <a:srgbClr val="C60C30"/>
              </a:buClr>
            </a:pPr>
            <a:r>
              <a:rPr lang="en-HK" sz="2000" dirty="0">
                <a:solidFill>
                  <a:srgbClr val="C60C30"/>
                </a:solidFill>
              </a:rPr>
              <a:t>- Communication overhead </a:t>
            </a:r>
            <a:endParaRPr lang="en-HK" sz="2000" dirty="0" smtClean="0">
              <a:solidFill>
                <a:srgbClr val="C60C30"/>
              </a:solidFill>
            </a:endParaRPr>
          </a:p>
        </p:txBody>
      </p:sp>
    </p:spTree>
    <p:extLst>
      <p:ext uri="{BB962C8B-B14F-4D97-AF65-F5344CB8AC3E}">
        <p14:creationId xmlns:p14="http://schemas.microsoft.com/office/powerpoint/2010/main" val="12950623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Testing</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Testing </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3"/>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5"/>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smtClean="0">
                  <a:solidFill>
                    <a:srgbClr val="FFFFFF"/>
                  </a:solidFill>
                </a:rPr>
                <a:t>Testing</a:t>
              </a:r>
              <a:endParaRPr lang="en-US" sz="900" b="1" u="sng"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359418410"/>
              </p:ext>
            </p:extLst>
          </p:nvPr>
        </p:nvGraphicFramePr>
        <p:xfrm>
          <a:off x="323528" y="980728"/>
          <a:ext cx="8496944" cy="246064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testing team to perform the end-to-end testing with all systems involved</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latin typeface="+mn-lt"/>
                        </a:rPr>
                        <a:t>Carry out code amendment</a:t>
                      </a:r>
                      <a:r>
                        <a:rPr lang="en-US" sz="1400" baseline="0" dirty="0" smtClean="0">
                          <a:latin typeface="+mn-lt"/>
                        </a:rPr>
                        <a:t> if necessary </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baseline="0" dirty="0" smtClean="0">
                          <a:latin typeface="+mn-lt"/>
                        </a:rPr>
                        <a:t>Coordinate system development team for code amendment </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smtClean="0">
                  <a:solidFill>
                    <a:srgbClr val="FFFFFF"/>
                  </a:solidFill>
                </a:rPr>
                <a:t>Testing</a:t>
              </a:r>
              <a:endParaRPr lang="en-US" sz="900" b="1" u="sng"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IT Acceptance Test Plan and Test Result</a:t>
            </a:r>
          </a:p>
          <a:p>
            <a:pPr algn="just"/>
            <a:r>
              <a:rPr lang="en-US" sz="1600" b="1" dirty="0"/>
              <a:t>IT Acceptance Defect </a:t>
            </a:r>
            <a:r>
              <a:rPr lang="en-US" sz="1600" b="1" dirty="0" smtClean="0"/>
              <a:t>Log</a:t>
            </a:r>
          </a:p>
          <a:p>
            <a:pPr algn="just"/>
            <a:r>
              <a:rPr lang="en-US" sz="1600" b="1" dirty="0"/>
              <a:t>IT Acceptance </a:t>
            </a:r>
            <a:r>
              <a:rPr lang="en-US" sz="1600" b="1" dirty="0" smtClean="0"/>
              <a:t>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Elbow Connector 43"/>
          <p:cNvCxnSpPr>
            <a:stCxn id="42" idx="0"/>
            <a:endCxn id="35" idx="2"/>
          </p:cNvCxnSpPr>
          <p:nvPr/>
        </p:nvCxnSpPr>
        <p:spPr>
          <a:xfrm rot="5400000" flipH="1" flipV="1">
            <a:off x="5325980" y="3041958"/>
            <a:ext cx="146831" cy="12700"/>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35" idx="0"/>
            <a:endCxn id="36" idx="2"/>
          </p:cNvCxnSpPr>
          <p:nvPr/>
        </p:nvCxnSpPr>
        <p:spPr>
          <a:xfrm rot="16200000" flipV="1">
            <a:off x="4864157" y="1941750"/>
            <a:ext cx="384741" cy="685736"/>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395264" y="1913784"/>
            <a:ext cx="7682080"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193321"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6208792"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4167688"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Team Lead</a:t>
            </a:r>
          </a:p>
        </p:txBody>
      </p:sp>
      <p:sp>
        <p:nvSpPr>
          <p:cNvPr id="37" name="Rectangle 36"/>
          <p:cNvSpPr/>
          <p:nvPr/>
        </p:nvSpPr>
        <p:spPr>
          <a:xfrm>
            <a:off x="2413668" y="2466657"/>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5400000" flipH="1" flipV="1">
            <a:off x="3651450" y="1404449"/>
            <a:ext cx="374410" cy="1750007"/>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167688"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4713659"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95264" y="3702607"/>
            <a:ext cx="7617870"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17369" y="587525"/>
            <a:ext cx="7644371"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839977"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2878077"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1812149509"/>
              </p:ext>
            </p:extLst>
          </p:nvPr>
        </p:nvGraphicFramePr>
        <p:xfrm>
          <a:off x="971600" y="3775588"/>
          <a:ext cx="7344816" cy="2604090"/>
        </p:xfrm>
        <a:graphic>
          <a:graphicData uri="http://schemas.openxmlformats.org/drawingml/2006/table">
            <a:tbl>
              <a:tblPr firstRow="1">
                <a:tableStyleId>{9DCAF9ED-07DC-4A11-8D7F-57B35C25682E}</a:tableStyleId>
              </a:tblPr>
              <a:tblGrid>
                <a:gridCol w="2098519"/>
                <a:gridCol w="5246297"/>
              </a:tblGrid>
              <a:tr h="245806">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100" kern="1200" dirty="0" smtClean="0">
                          <a:effectLst/>
                        </a:rPr>
                        <a:t>Responsibility</a:t>
                      </a:r>
                      <a:endParaRPr lang="en-US" sz="11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100" b="1" kern="1000" dirty="0" smtClean="0">
                          <a:effectLst/>
                        </a:rPr>
                        <a:t>Team Lead</a:t>
                      </a:r>
                      <a:endParaRPr lang="en-US" sz="11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kern="1200" dirty="0" smtClean="0">
                          <a:effectLst/>
                        </a:rPr>
                        <a:t>Coordinate with CX project</a:t>
                      </a:r>
                      <a:r>
                        <a:rPr lang="en-US" sz="1100" kern="1200" baseline="0" dirty="0" smtClean="0">
                          <a:effectLst/>
                        </a:rPr>
                        <a:t> manager according to RGP </a:t>
                      </a:r>
                      <a:r>
                        <a:rPr lang="en-US" sz="1100" kern="1200" baseline="0" dirty="0" smtClean="0">
                          <a:effectLst/>
                        </a:rPr>
                        <a:t>resources &amp; report </a:t>
                      </a:r>
                      <a:r>
                        <a:rPr lang="en-US" sz="1100" kern="1200" baseline="0" dirty="0" smtClean="0">
                          <a:effectLst/>
                        </a:rPr>
                        <a:t>project status to CX project manager </a:t>
                      </a:r>
                      <a:endParaRPr lang="en-US" sz="11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effectLst/>
                        </a:rPr>
                        <a:t>Systems</a:t>
                      </a:r>
                      <a:r>
                        <a:rPr lang="en-CA" sz="1100" b="1" kern="1000" baseline="0" dirty="0" smtClean="0">
                          <a:effectLst/>
                        </a:rPr>
                        <a:t> Analyst</a:t>
                      </a:r>
                      <a:endParaRPr lang="en-US" sz="11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Conduct impact</a:t>
                      </a:r>
                      <a:r>
                        <a:rPr lang="en-US" sz="1100" baseline="0" dirty="0" smtClean="0"/>
                        <a:t> analysis and provide support to application revamp</a:t>
                      </a:r>
                      <a:endParaRPr lang="en-US" sz="11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Oversee</a:t>
                      </a:r>
                      <a:r>
                        <a:rPr lang="en-US" sz="1100" baseline="0" dirty="0" smtClean="0"/>
                        <a:t> the </a:t>
                      </a:r>
                      <a:r>
                        <a:rPr lang="en-US" sz="1100" dirty="0" smtClean="0"/>
                        <a:t>planning and design of H/W, MQ migration &amp; upgrade</a:t>
                      </a:r>
                      <a:endParaRPr lang="en-US" sz="11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kern="1200" dirty="0" smtClean="0">
                          <a:solidFill>
                            <a:schemeClr val="dk1"/>
                          </a:solidFill>
                          <a:latin typeface="+mn-lt"/>
                          <a:ea typeface="+mn-ea"/>
                          <a:cs typeface="+mn-cs"/>
                        </a:rPr>
                        <a:t>MQ Series setup and scripts and commands quality insurance, leading the testing</a:t>
                      </a:r>
                    </a:p>
                  </a:txBody>
                  <a:tcPr marL="73025" marR="73025"/>
                </a:tc>
              </a:tr>
              <a:tr h="254980">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solidFill>
                            <a:schemeClr val="dk1"/>
                          </a:solidFill>
                          <a:effectLst/>
                          <a:latin typeface="+mn-lt"/>
                          <a:ea typeface="+mn-ea"/>
                          <a:cs typeface="+mn-cs"/>
                        </a:rPr>
                        <a:t>Analyst</a:t>
                      </a:r>
                      <a:r>
                        <a:rPr lang="en-CA" sz="1100" b="1" kern="1000" baseline="0" dirty="0" smtClean="0">
                          <a:solidFill>
                            <a:schemeClr val="dk1"/>
                          </a:solidFill>
                          <a:effectLst/>
                          <a:latin typeface="+mn-lt"/>
                          <a:ea typeface="+mn-ea"/>
                          <a:cs typeface="+mn-cs"/>
                        </a:rPr>
                        <a:t> Programmer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Unit Testing, Bots programming, MQ scripts and command writing </a:t>
                      </a:r>
                      <a:endParaRPr lang="en-US" sz="1100" kern="1200" baseline="0" dirty="0" smtClean="0">
                        <a:solidFill>
                          <a:schemeClr val="dk1"/>
                        </a:solidFill>
                        <a:effectLst/>
                        <a:latin typeface="+mn-lt"/>
                        <a:ea typeface="+mn-ea"/>
                        <a:cs typeface="+mn-cs"/>
                      </a:endParaRPr>
                    </a:p>
                  </a:txBody>
                  <a:tcPr marL="73025" marR="73025">
                    <a:noFill/>
                  </a:tcPr>
                </a:tc>
              </a:tr>
              <a:tr h="228931">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solidFill>
                            <a:schemeClr val="dk1"/>
                          </a:solidFill>
                          <a:effectLst/>
                          <a:latin typeface="+mn-lt"/>
                          <a:ea typeface="+mn-ea"/>
                          <a:cs typeface="+mn-cs"/>
                        </a:rPr>
                        <a:t>Testing Team Manager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Testing Planning, Team Resources Management </a:t>
                      </a:r>
                      <a:endParaRPr lang="en-US" sz="1100" kern="1200" baseline="0" dirty="0" smtClean="0">
                        <a:solidFill>
                          <a:schemeClr val="dk1"/>
                        </a:solidFill>
                        <a:effectLst/>
                        <a:latin typeface="+mn-lt"/>
                        <a:ea typeface="+mn-ea"/>
                        <a:cs typeface="+mn-cs"/>
                      </a:endParaRPr>
                    </a:p>
                  </a:txBody>
                  <a:tcPr marL="73025" marR="73025">
                    <a:noFill/>
                  </a:tcPr>
                </a:tc>
              </a:tr>
              <a:tr h="302498">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baseline="0" dirty="0" smtClean="0">
                          <a:solidFill>
                            <a:schemeClr val="dk1"/>
                          </a:solidFill>
                          <a:effectLst/>
                          <a:latin typeface="+mn-lt"/>
                          <a:ea typeface="+mn-ea"/>
                          <a:cs typeface="+mn-cs"/>
                        </a:rPr>
                        <a:t>Testing Team Member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Conduct End to End Testing </a:t>
                      </a:r>
                      <a:endParaRPr lang="en-US" sz="11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100" b="1" kern="1000" dirty="0" smtClean="0">
                          <a:solidFill>
                            <a:srgbClr val="C60C30"/>
                          </a:solidFill>
                          <a:effectLst/>
                          <a:latin typeface="Calibri"/>
                          <a:ea typeface="Times New Roman"/>
                          <a:cs typeface="Arial"/>
                        </a:rPr>
                        <a:t>Project Director</a:t>
                      </a:r>
                      <a:endParaRPr lang="en-US" sz="11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6240087" y="816600"/>
            <a:ext cx="1065193" cy="293379"/>
          </a:xfrm>
          <a:prstGeom prst="rect">
            <a:avLst/>
          </a:prstGeom>
        </p:spPr>
      </p:pic>
      <p:pic>
        <p:nvPicPr>
          <p:cNvPr id="22" name="Picture 21"/>
          <p:cNvPicPr>
            <a:picLocks noChangeAspect="1"/>
          </p:cNvPicPr>
          <p:nvPr/>
        </p:nvPicPr>
        <p:blipFill>
          <a:blip r:embed="rId3"/>
          <a:stretch>
            <a:fillRect/>
          </a:stretch>
        </p:blipFill>
        <p:spPr>
          <a:xfrm>
            <a:off x="6252787" y="2264837"/>
            <a:ext cx="1065193" cy="293379"/>
          </a:xfrm>
          <a:prstGeom prst="rect">
            <a:avLst/>
          </a:prstGeom>
        </p:spPr>
      </p:pic>
      <p:sp>
        <p:nvSpPr>
          <p:cNvPr id="27" name="Rectangle 26"/>
          <p:cNvSpPr/>
          <p:nvPr/>
        </p:nvSpPr>
        <p:spPr>
          <a:xfrm>
            <a:off x="417369" y="314967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8" idx="0"/>
            <a:endCxn id="36" idx="2"/>
          </p:cNvCxnSpPr>
          <p:nvPr/>
        </p:nvCxnSpPr>
        <p:spPr>
          <a:xfrm rot="5400000" flipH="1" flipV="1">
            <a:off x="2796314" y="546929"/>
            <a:ext cx="372027" cy="346266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4611622"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605053" y="247153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8" name="Rectangle 27"/>
          <p:cNvSpPr/>
          <p:nvPr/>
        </p:nvSpPr>
        <p:spPr>
          <a:xfrm>
            <a:off x="701011" y="2464274"/>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9" name="Rectangle 28"/>
          <p:cNvSpPr/>
          <p:nvPr/>
        </p:nvSpPr>
        <p:spPr>
          <a:xfrm>
            <a:off x="1663919" y="315920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 </a:t>
            </a:r>
          </a:p>
        </p:txBody>
      </p:sp>
      <p:cxnSp>
        <p:nvCxnSpPr>
          <p:cNvPr id="38" name="Elbow Connector 37"/>
          <p:cNvCxnSpPr>
            <a:stCxn id="28" idx="2"/>
            <a:endCxn id="27" idx="0"/>
          </p:cNvCxnSpPr>
          <p:nvPr/>
        </p:nvCxnSpPr>
        <p:spPr>
          <a:xfrm rot="5400000">
            <a:off x="1012249" y="2910932"/>
            <a:ext cx="193850" cy="283642"/>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8" idx="2"/>
            <a:endCxn id="29" idx="0"/>
          </p:cNvCxnSpPr>
          <p:nvPr/>
        </p:nvCxnSpPr>
        <p:spPr>
          <a:xfrm rot="16200000" flipH="1">
            <a:off x="1630762" y="2576061"/>
            <a:ext cx="203375" cy="96290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6" idx="0"/>
            <a:endCxn id="36" idx="2"/>
          </p:cNvCxnSpPr>
          <p:nvPr/>
        </p:nvCxnSpPr>
        <p:spPr>
          <a:xfrm rot="5400000" flipH="1" flipV="1">
            <a:off x="4244707" y="2002578"/>
            <a:ext cx="379283" cy="558622"/>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349059" y="2037366"/>
            <a:ext cx="762901" cy="276999"/>
          </a:xfrm>
          <a:prstGeom prst="rect">
            <a:avLst/>
          </a:prstGeom>
          <a:noFill/>
        </p:spPr>
        <p:txBody>
          <a:bodyPr wrap="none" rtlCol="0">
            <a:spAutoFit/>
          </a:bodyPr>
          <a:lstStyle/>
          <a:p>
            <a:r>
              <a:rPr lang="en-US" sz="1200" dirty="0" smtClean="0"/>
              <a:t>On Shore</a:t>
            </a:r>
            <a:endParaRPr lang="en-US" sz="1200" dirty="0"/>
          </a:p>
        </p:txBody>
      </p:sp>
      <p:sp>
        <p:nvSpPr>
          <p:cNvPr id="49" name="TextBox 48"/>
          <p:cNvSpPr txBox="1"/>
          <p:nvPr/>
        </p:nvSpPr>
        <p:spPr>
          <a:xfrm>
            <a:off x="901981" y="1994257"/>
            <a:ext cx="774251" cy="276999"/>
          </a:xfrm>
          <a:prstGeom prst="rect">
            <a:avLst/>
          </a:prstGeom>
          <a:noFill/>
        </p:spPr>
        <p:txBody>
          <a:bodyPr wrap="none" rtlCol="0">
            <a:spAutoFit/>
          </a:bodyPr>
          <a:lstStyle/>
          <a:p>
            <a:r>
              <a:rPr lang="en-US" sz="1200" dirty="0" smtClean="0"/>
              <a:t>Off Shore</a:t>
            </a:r>
            <a:endParaRPr lang="en-US" sz="1200" dirty="0"/>
          </a:p>
        </p:txBody>
      </p:sp>
      <p:sp>
        <p:nvSpPr>
          <p:cNvPr id="35" name="Rectangle 34"/>
          <p:cNvSpPr/>
          <p:nvPr/>
        </p:nvSpPr>
        <p:spPr>
          <a:xfrm>
            <a:off x="4849411" y="247698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Testing Team Manager</a:t>
            </a:r>
          </a:p>
        </p:txBody>
      </p:sp>
      <p:sp>
        <p:nvSpPr>
          <p:cNvPr id="42" name="Rectangle 41"/>
          <p:cNvSpPr/>
          <p:nvPr/>
        </p:nvSpPr>
        <p:spPr>
          <a:xfrm>
            <a:off x="4849411" y="3115373"/>
            <a:ext cx="1099968" cy="53538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Test Team Members x 4</a:t>
            </a:r>
          </a:p>
        </p:txBody>
      </p:sp>
    </p:spTree>
    <p:extLst>
      <p:ext uri="{BB962C8B-B14F-4D97-AF65-F5344CB8AC3E}">
        <p14:creationId xmlns:p14="http://schemas.microsoft.com/office/powerpoint/2010/main" val="35250631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966978" y="3535862"/>
            <a:ext cx="7279714" cy="2800766"/>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32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1 x Team Lead</a:t>
            </a:r>
            <a:r>
              <a:rPr lang="en-US" sz="1600" dirty="0" smtClean="0"/>
              <a:t>		</a:t>
            </a:r>
            <a:r>
              <a:rPr lang="en-US" sz="1600" dirty="0" smtClean="0">
                <a:solidFill>
                  <a:schemeClr val="tx2">
                    <a:lumMod val="75000"/>
                  </a:schemeClr>
                </a:solidFill>
              </a:rPr>
              <a:t>584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2 x Systems Analyst On Shore </a:t>
            </a:r>
            <a:r>
              <a:rPr lang="en-US" sz="1600" dirty="0" smtClean="0"/>
              <a:t>	</a:t>
            </a:r>
            <a:r>
              <a:rPr lang="en-US" sz="1600" dirty="0" smtClean="0">
                <a:solidFill>
                  <a:schemeClr val="tx2">
                    <a:lumMod val="75000"/>
                  </a:schemeClr>
                </a:solidFill>
              </a:rPr>
              <a:t>2572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x Systems Analyst Off Shore 	</a:t>
            </a:r>
            <a:r>
              <a:rPr lang="en-US" sz="1600" dirty="0" smtClean="0"/>
              <a:t>564</a:t>
            </a:r>
            <a:r>
              <a:rPr lang="en-US" sz="1600" dirty="0" smtClean="0">
                <a:solidFill>
                  <a:schemeClr val="tx2">
                    <a:lumMod val="75000"/>
                  </a:schemeClr>
                </a:solidFill>
              </a:rPr>
              <a:t> </a:t>
            </a:r>
            <a:r>
              <a:rPr lang="en-US" sz="1600" dirty="0" smtClean="0"/>
              <a:t>Hours </a:t>
            </a:r>
            <a:r>
              <a:rPr lang="en-US" sz="1600" dirty="0"/>
              <a:t>(8 hours/day basis)</a:t>
            </a:r>
          </a:p>
          <a:p>
            <a:pPr marL="766949" lvl="1" indent="-285750">
              <a:buClr>
                <a:srgbClr val="C00000"/>
              </a:buClr>
              <a:buFont typeface="Courier New"/>
              <a:buChar char="o"/>
            </a:pPr>
            <a:r>
              <a:rPr lang="en-US" sz="1600" b="1" dirty="0" smtClean="0"/>
              <a:t>2 x Analyst Programmer Off Shore	</a:t>
            </a:r>
            <a:r>
              <a:rPr lang="en-US" sz="1600" dirty="0" smtClean="0">
                <a:solidFill>
                  <a:schemeClr val="tx2">
                    <a:lumMod val="75000"/>
                  </a:schemeClr>
                </a:solidFill>
              </a:rPr>
              <a:t>2800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a:t>
            </a:r>
            <a:r>
              <a:rPr lang="en-US" sz="1600" b="1" dirty="0"/>
              <a:t>x </a:t>
            </a:r>
            <a:r>
              <a:rPr lang="en-US" sz="1600" b="1" dirty="0" smtClean="0"/>
              <a:t>Testing Team Manager On Shore</a:t>
            </a:r>
            <a:r>
              <a:rPr lang="en-US" sz="1600" b="1" dirty="0"/>
              <a:t>	</a:t>
            </a:r>
            <a:r>
              <a:rPr lang="en-US" sz="1600" dirty="0" smtClean="0">
                <a:solidFill>
                  <a:schemeClr val="tx2">
                    <a:lumMod val="75000"/>
                  </a:schemeClr>
                </a:solidFill>
              </a:rPr>
              <a:t>240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a:t>4</a:t>
            </a:r>
            <a:r>
              <a:rPr lang="en-US" sz="1600" b="1" dirty="0" smtClean="0"/>
              <a:t> </a:t>
            </a:r>
            <a:r>
              <a:rPr lang="en-US" sz="1600" b="1" dirty="0"/>
              <a:t>x </a:t>
            </a:r>
            <a:r>
              <a:rPr lang="en-US" sz="1600" b="1" dirty="0" smtClean="0"/>
              <a:t>Testing Team Member On </a:t>
            </a:r>
            <a:r>
              <a:rPr lang="en-US" sz="1600" b="1" dirty="0"/>
              <a:t>Shore	</a:t>
            </a:r>
            <a:r>
              <a:rPr lang="en-US" sz="1600" dirty="0" smtClean="0">
                <a:solidFill>
                  <a:schemeClr val="tx2">
                    <a:lumMod val="75000"/>
                  </a:schemeClr>
                </a:solidFill>
              </a:rPr>
              <a:t>2080 </a:t>
            </a:r>
            <a:r>
              <a:rPr lang="en-US" sz="1600" dirty="0" smtClean="0"/>
              <a:t>Hours </a:t>
            </a:r>
            <a:r>
              <a:rPr lang="en-US" sz="1600" dirty="0"/>
              <a:t>(8 hours/day basis)</a:t>
            </a:r>
          </a:p>
          <a:p>
            <a:pPr marL="766949" lvl="1" indent="-285750">
              <a:buClr>
                <a:srgbClr val="C00000"/>
              </a:buClr>
              <a:buFont typeface="Courier New"/>
              <a:buChar char="o"/>
            </a:pPr>
            <a:endParaRPr lang="en-US" sz="1600" dirty="0"/>
          </a:p>
          <a:p>
            <a:pPr marL="766949" lvl="1" indent="-285750">
              <a:buClr>
                <a:srgbClr val="C00000"/>
              </a:buClr>
              <a:buFont typeface="Courier New"/>
              <a:buChar char="o"/>
            </a:pPr>
            <a:endParaRPr lang="en-US" sz="1600" dirty="0" smtClean="0"/>
          </a:p>
          <a:p>
            <a:pPr marL="766949" lvl="1" indent="-285750">
              <a:buClr>
                <a:srgbClr val="C00000"/>
              </a:buClr>
              <a:buFont typeface="Courier New"/>
              <a:buChar char="o"/>
            </a:pPr>
            <a:endParaRPr lang="en-US" sz="1600" dirty="0" smtClean="0"/>
          </a:p>
        </p:txBody>
      </p:sp>
      <p:sp>
        <p:nvSpPr>
          <p:cNvPr id="49" name="Rectangle 48"/>
          <p:cNvSpPr/>
          <p:nvPr/>
        </p:nvSpPr>
        <p:spPr>
          <a:xfrm>
            <a:off x="1095285" y="5411323"/>
            <a:ext cx="7023101" cy="1384995"/>
          </a:xfrm>
          <a:prstGeom prst="rect">
            <a:avLst/>
          </a:prstGeom>
        </p:spPr>
        <p:txBody>
          <a:bodyPr wrap="square">
            <a:spAutoFit/>
          </a:bodyPr>
          <a:lstStyle/>
          <a:p>
            <a:pPr algn="just"/>
            <a:endParaRPr lang="en-US" sz="1400" dirty="0" smtClean="0"/>
          </a:p>
          <a:p>
            <a:pPr algn="just"/>
            <a:r>
              <a:rPr lang="en-US" sz="1400" dirty="0" smtClean="0"/>
              <a:t>The man hours estimation is based on current information provided by Cathay Pacific. This indicative figures may subject to change upon having more information gathered.</a:t>
            </a:r>
          </a:p>
          <a:p>
            <a:pPr algn="just"/>
            <a:endParaRPr lang="en-US" sz="1400" dirty="0"/>
          </a:p>
          <a:p>
            <a:pPr algn="just"/>
            <a:r>
              <a:rPr lang="en-US" sz="1400" dirty="0" smtClean="0"/>
              <a:t>The </a:t>
            </a:r>
            <a:r>
              <a:rPr lang="en-US" sz="1400" dirty="0"/>
              <a:t>total hours presented are ceiling </a:t>
            </a:r>
            <a:r>
              <a:rPr lang="en-US" sz="1400" dirty="0" smtClean="0"/>
              <a:t>hours; Consultant </a:t>
            </a:r>
            <a:r>
              <a:rPr lang="en-US" sz="1400" dirty="0"/>
              <a:t>fee is based on Consultants’ actual billing hours that would not exceed this ceiling.</a:t>
            </a:r>
          </a:p>
        </p:txBody>
      </p:sp>
      <p:sp>
        <p:nvSpPr>
          <p:cNvPr id="11" name="TextBox 10"/>
          <p:cNvSpPr txBox="1"/>
          <p:nvPr/>
        </p:nvSpPr>
        <p:spPr>
          <a:xfrm>
            <a:off x="416033" y="2541037"/>
            <a:ext cx="8278455" cy="523220"/>
          </a:xfrm>
          <a:prstGeom prst="rect">
            <a:avLst/>
          </a:prstGeom>
          <a:noFill/>
        </p:spPr>
        <p:txBody>
          <a:bodyPr wrap="square" rtlCol="0">
            <a:spAutoFit/>
          </a:bodyPr>
          <a:lstStyle/>
          <a:p>
            <a:pPr algn="ctr"/>
            <a:r>
              <a:rPr lang="en-HK" sz="1400" dirty="0"/>
              <a:t>Server Re-platforming, Middleware Upgrade and End to End Testing Support </a:t>
            </a:r>
          </a:p>
          <a:p>
            <a:pPr algn="ctr"/>
            <a:endParaRPr lang="en-US" sz="1400" dirty="0"/>
          </a:p>
        </p:txBody>
      </p:sp>
      <p:pic>
        <p:nvPicPr>
          <p:cNvPr id="6" name="圖片 5"/>
          <p:cNvPicPr>
            <a:picLocks noChangeAspect="1"/>
          </p:cNvPicPr>
          <p:nvPr/>
        </p:nvPicPr>
        <p:blipFill>
          <a:blip r:embed="rId3"/>
          <a:stretch>
            <a:fillRect/>
          </a:stretch>
        </p:blipFill>
        <p:spPr>
          <a:xfrm>
            <a:off x="98534" y="804214"/>
            <a:ext cx="8982083" cy="2573448"/>
          </a:xfrm>
          <a:prstGeom prst="rect">
            <a:avLst/>
          </a:prstGeom>
        </p:spPr>
      </p:pic>
    </p:spTree>
    <p:extLst>
      <p:ext uri="{BB962C8B-B14F-4D97-AF65-F5344CB8AC3E}">
        <p14:creationId xmlns:p14="http://schemas.microsoft.com/office/powerpoint/2010/main" val="28151068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1950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630592404"/>
              </p:ext>
            </p:extLst>
          </p:nvPr>
        </p:nvGraphicFramePr>
        <p:xfrm>
          <a:off x="755576" y="990601"/>
          <a:ext cx="7632848" cy="4323223"/>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smtClean="0">
                          <a:solidFill>
                            <a:schemeClr val="dk1"/>
                          </a:solidFill>
                          <a:effectLst/>
                          <a:latin typeface="+mn-lt"/>
                          <a:ea typeface="+mn-ea"/>
                          <a:cs typeface="+mn-cs"/>
                        </a:rPr>
                        <a:t>New MQ Server</a:t>
                      </a:r>
                      <a:r>
                        <a:rPr lang="en-US" sz="1600" b="1" kern="1200" baseline="0" dirty="0" smtClean="0">
                          <a:solidFill>
                            <a:schemeClr val="dk1"/>
                          </a:solidFill>
                          <a:effectLst/>
                          <a:latin typeface="+mn-lt"/>
                          <a:ea typeface="+mn-ea"/>
                          <a:cs typeface="+mn-cs"/>
                        </a:rPr>
                        <a:t> Setup &amp; Old Server </a:t>
                      </a:r>
                      <a:r>
                        <a:rPr lang="en-US" sz="1600" b="1" kern="1200" dirty="0" smtClean="0">
                          <a:solidFill>
                            <a:schemeClr val="dk1"/>
                          </a:solidFill>
                          <a:effectLst/>
                          <a:latin typeface="+mn-lt"/>
                          <a:ea typeface="+mn-ea"/>
                          <a:cs typeface="+mn-cs"/>
                        </a:rPr>
                        <a:t>Performance 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has implemented a 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We have conducted the performance evaluation of existing architecture based on WebSphere MQ, Message Broker and Application Server. During the period, we took part in the architecture and system design for the new MQSeries for security trading, satisfying high traffic volume support up to 100 TPS with synchronized response, with Load balancing and HA. We deployed MQ clients implementation guideline for other vendors to ensure end-to-end implementation and provided pilot testing cases and performance test guidelines for SIT.</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513" y="58410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86E3E0-CFBA-4AC5-A195-2913F3851A64}">
  <ds:schemaRefs>
    <ds:schemaRef ds:uri="9d591d12-84ba-4d87-ad39-4260021e1413"/>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purl.org/dc/terms/"/>
    <ds:schemaRef ds:uri="http://schemas.microsoft.com/office/2006/documentManagement/types"/>
    <ds:schemaRef ds:uri="http://schemas.openxmlformats.org/package/2006/metadata/core-properties"/>
    <ds:schemaRef ds:uri="dc995a72-b373-4938-b17f-f8a2ef26a216"/>
    <ds:schemaRef ds:uri="http://schemas.microsoft.com/sharepoint/v3/fields"/>
    <ds:schemaRef ds:uri="4ebb7624-31b3-4f6b-95ae-865e17e10455"/>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129F0A3B-8497-473C-AFB0-A4BC798040D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58734</TotalTime>
  <Words>4334</Words>
  <Application>Microsoft Macintosh PowerPoint</Application>
  <PresentationFormat>如螢幕大小 (4:3)</PresentationFormat>
  <Paragraphs>891</Paragraphs>
  <Slides>53</Slides>
  <Notes>52</Notes>
  <HiddenSlides>0</HiddenSlides>
  <MMClips>0</MMClips>
  <ScaleCrop>false</ScaleCrop>
  <HeadingPairs>
    <vt:vector size="4" baseType="variant">
      <vt:variant>
        <vt:lpstr>佈景主題</vt:lpstr>
      </vt:variant>
      <vt:variant>
        <vt:i4>1</vt:i4>
      </vt:variant>
      <vt:variant>
        <vt:lpstr>投影片標題</vt:lpstr>
      </vt:variant>
      <vt:variant>
        <vt:i4>53</vt:i4>
      </vt:variant>
    </vt:vector>
  </HeadingPairs>
  <TitlesOfParts>
    <vt:vector size="54" baseType="lpstr">
      <vt:lpstr>1_Office Theme</vt:lpstr>
      <vt:lpstr>PowerPoint 簡報</vt:lpstr>
      <vt:lpstr>PowerPoint 簡報</vt:lpstr>
      <vt:lpstr>RGP Overview</vt:lpstr>
      <vt:lpstr>PowerPoint 簡報</vt:lpstr>
      <vt:lpstr>PowerPoint 簡報</vt:lpstr>
      <vt:lpstr>PowerPoint 簡報</vt:lpstr>
      <vt:lpstr>PowerPoint 簡報</vt:lpstr>
      <vt:lpstr>Our Capabilities in Message Queue Implementations</vt:lpstr>
      <vt:lpstr>PowerPoint 簡報</vt:lpstr>
      <vt:lpstr>PowerPoint 簡報</vt:lpstr>
      <vt:lpstr>Our Understanding of Cathay Pacific’s Objectives</vt:lpstr>
      <vt:lpstr>PowerPoint 簡報</vt:lpstr>
      <vt:lpstr>PowerPoint 簡報</vt:lpstr>
      <vt:lpstr>Top Level Implementation Strategy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Project Approach</vt:lpstr>
      <vt:lpstr>PowerPoint 簡報</vt:lpstr>
      <vt:lpstr>PowerPoint 簡報</vt:lpstr>
      <vt:lpstr>PowerPoint 簡報</vt:lpstr>
      <vt:lpstr>PowerPoint 簡報</vt:lpstr>
      <vt:lpstr>PowerPoint 簡報</vt:lpstr>
      <vt:lpstr>PowerPoint 簡報</vt:lpstr>
      <vt:lpstr>Proposed Team Structure</vt:lpstr>
      <vt:lpstr>PowerPoint 簡報</vt:lpstr>
      <vt:lpstr>Project Schedule</vt:lpstr>
      <vt:lpstr>PowerPoint 簡報</vt:lpstr>
      <vt:lpstr>Conclusions</vt:lpstr>
      <vt:lpstr>PowerPoint 簡報</vt:lpstr>
      <vt:lpstr>PowerPoint 簡報</vt:lpstr>
      <vt:lpstr>PowerPoint 簡報</vt:lpstr>
      <vt:lpstr>PowerPoint 簡報</vt:lpstr>
      <vt:lpstr>Q &amp; A</vt:lpstr>
      <vt:lpstr>PowerPoint 簡報</vt:lpstr>
      <vt:lpstr>Appendix A – Requested Items for Impact Analysis</vt:lpstr>
      <vt:lpstr>PowerPoint 簡報</vt:lpstr>
      <vt:lpstr>Appendix B – RGP’s Project &amp; Change Management Framework</vt:lpstr>
      <vt:lpstr>PowerPoint 簡報</vt:lpstr>
      <vt:lpstr>PowerPoint 簡報</vt:lpstr>
      <vt:lpstr>PowerPoint 簡報</vt:lpstr>
    </vt:vector>
  </TitlesOfParts>
  <Company>Resources Global Professionals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2702</cp:revision>
  <cp:lastPrinted>2015-06-08T01:43:27Z</cp:lastPrinted>
  <dcterms:created xsi:type="dcterms:W3CDTF">2008-08-26T21:49:49Z</dcterms:created>
  <dcterms:modified xsi:type="dcterms:W3CDTF">2016-12-15T09:59:10Z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